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256" r:id="rId2"/>
    <p:sldId id="267" r:id="rId3"/>
    <p:sldId id="268" r:id="rId4"/>
    <p:sldId id="269" r:id="rId5"/>
    <p:sldId id="270" r:id="rId6"/>
    <p:sldId id="257" r:id="rId7"/>
    <p:sldId id="258" r:id="rId8"/>
    <p:sldId id="259" r:id="rId9"/>
    <p:sldId id="260" r:id="rId10"/>
    <p:sldId id="261" r:id="rId11"/>
    <p:sldId id="271" r:id="rId12"/>
    <p:sldId id="273" r:id="rId13"/>
    <p:sldId id="262" r:id="rId14"/>
    <p:sldId id="263" r:id="rId15"/>
    <p:sldId id="264" r:id="rId16"/>
    <p:sldId id="265" r:id="rId17"/>
    <p:sldId id="275" r:id="rId18"/>
    <p:sldId id="266" r:id="rId19"/>
  </p:sldIdLst>
  <p:sldSz cx="18288000" cy="10287000"/>
  <p:notesSz cx="6858000" cy="9144000"/>
  <p:embeddedFontLst>
    <p:embeddedFont>
      <p:font typeface="Agency FB" panose="020B0503020202020204" pitchFamily="34" charset="0"/>
      <p:regular r:id="rId22"/>
      <p:bold r:id="rId23"/>
    </p:embeddedFont>
    <p:embeddedFont>
      <p:font typeface="Aharoni" panose="02010803020104030203" pitchFamily="2" charset="-79"/>
      <p:bold r:id="rId24"/>
    </p:embeddedFont>
    <p:embeddedFont>
      <p:font typeface="Anton Italics" panose="020B0604020202020204" charset="0"/>
      <p:regular r:id="rId25"/>
    </p:embeddedFon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Open Sauce" panose="020B0604020202020204" charset="0"/>
      <p:regular r:id="rId30"/>
    </p:embeddedFont>
    <p:embeddedFont>
      <p:font typeface="Open Sauce Bold Italics" panose="020B0604020202020204" charset="0"/>
      <p:regular r:id="rId31"/>
    </p:embeddedFont>
  </p:embeddedFontLst>
  <p:defaultTextStyle>
    <a:defPPr>
      <a:defRPr lang="u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 autoAdjust="0"/>
    <p:restoredTop sz="89609" autoAdjust="0"/>
  </p:normalViewPr>
  <p:slideViewPr>
    <p:cSldViewPr>
      <p:cViewPr varScale="1">
        <p:scale>
          <a:sx n="42" d="100"/>
          <a:sy n="42" d="100"/>
        </p:scale>
        <p:origin x="656" y="10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8E64EE8F-E139-440D-A7AA-C48734A7E9B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2CB0C7C9-2610-4C2E-803D-2C950B1F60E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8D7A2D-5A32-4B7C-8B4F-F64B1F546967}" type="datetimeFigureOut">
              <a:rPr lang="en-US" smtClean="0"/>
              <a:t>11/9/2025</a:t>
            </a:fld>
            <a:endParaRPr lang="en-US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C4348ABE-54C8-4616-A6C4-8CCE3889F4E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0FA9F7C2-4B77-4B12-AFB6-66E3D6EC6F4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16ECB4-6209-4EAE-B067-1CFFCDC364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29067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0797FB-391D-48BE-89DC-7B96AB31FF49}" type="datetimeFigureOut">
              <a:rPr lang="en-US" smtClean="0"/>
              <a:t>11/9/2025</a:t>
            </a:fld>
            <a:endParaRPr lang="en-US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DEE4E4-F886-4F5A-A84F-ACAC3EB4BB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23907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72323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80448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81224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03076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90124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22566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1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451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902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353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7804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255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6706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157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5608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3"/>
            <a:ext cx="2057401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3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5" y="4406905"/>
            <a:ext cx="7772400" cy="1362075"/>
          </a:xfrm>
        </p:spPr>
        <p:txBody>
          <a:bodyPr anchor="t"/>
          <a:lstStyle>
            <a:lvl1pPr algn="l">
              <a:defRPr sz="3894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5" y="2906714"/>
            <a:ext cx="7772400" cy="1500187"/>
          </a:xfrm>
        </p:spPr>
        <p:txBody>
          <a:bodyPr anchor="b"/>
          <a:lstStyle>
            <a:lvl1pPr marL="0" indent="0">
              <a:buNone/>
              <a:defRPr sz="1947">
                <a:solidFill>
                  <a:schemeClr val="tx1">
                    <a:tint val="75000"/>
                  </a:schemeClr>
                </a:solidFill>
              </a:defRPr>
            </a:lvl1pPr>
            <a:lvl2pPr marL="445100" indent="0">
              <a:buNone/>
              <a:defRPr sz="1752">
                <a:solidFill>
                  <a:schemeClr val="tx1">
                    <a:tint val="75000"/>
                  </a:schemeClr>
                </a:solidFill>
              </a:defRPr>
            </a:lvl2pPr>
            <a:lvl3pPr marL="890202" indent="0">
              <a:buNone/>
              <a:defRPr sz="1557">
                <a:solidFill>
                  <a:schemeClr val="tx1">
                    <a:tint val="75000"/>
                  </a:schemeClr>
                </a:solidFill>
              </a:defRPr>
            </a:lvl3pPr>
            <a:lvl4pPr marL="1335302" indent="0">
              <a:buNone/>
              <a:defRPr sz="1363">
                <a:solidFill>
                  <a:schemeClr val="tx1">
                    <a:tint val="75000"/>
                  </a:schemeClr>
                </a:solidFill>
              </a:defRPr>
            </a:lvl4pPr>
            <a:lvl5pPr marL="1780403" indent="0">
              <a:buNone/>
              <a:defRPr sz="1363">
                <a:solidFill>
                  <a:schemeClr val="tx1">
                    <a:tint val="75000"/>
                  </a:schemeClr>
                </a:solidFill>
              </a:defRPr>
            </a:lvl5pPr>
            <a:lvl6pPr marL="2225504" indent="0">
              <a:buNone/>
              <a:defRPr sz="1363">
                <a:solidFill>
                  <a:schemeClr val="tx1">
                    <a:tint val="75000"/>
                  </a:schemeClr>
                </a:solidFill>
              </a:defRPr>
            </a:lvl6pPr>
            <a:lvl7pPr marL="2670605" indent="0">
              <a:buNone/>
              <a:defRPr sz="1363">
                <a:solidFill>
                  <a:schemeClr val="tx1">
                    <a:tint val="75000"/>
                  </a:schemeClr>
                </a:solidFill>
              </a:defRPr>
            </a:lvl7pPr>
            <a:lvl8pPr marL="3115705" indent="0">
              <a:buNone/>
              <a:defRPr sz="1363">
                <a:solidFill>
                  <a:schemeClr val="tx1">
                    <a:tint val="75000"/>
                  </a:schemeClr>
                </a:solidFill>
              </a:defRPr>
            </a:lvl8pPr>
            <a:lvl9pPr marL="3560806" indent="0">
              <a:buNone/>
              <a:defRPr sz="136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5"/>
            <a:ext cx="4038600" cy="4525963"/>
          </a:xfrm>
        </p:spPr>
        <p:txBody>
          <a:bodyPr/>
          <a:lstStyle>
            <a:lvl1pPr>
              <a:defRPr sz="2726"/>
            </a:lvl1pPr>
            <a:lvl2pPr>
              <a:defRPr sz="2336"/>
            </a:lvl2pPr>
            <a:lvl3pPr>
              <a:defRPr sz="1947"/>
            </a:lvl3pPr>
            <a:lvl4pPr>
              <a:defRPr sz="1752"/>
            </a:lvl4pPr>
            <a:lvl5pPr>
              <a:defRPr sz="1752"/>
            </a:lvl5pPr>
            <a:lvl6pPr>
              <a:defRPr sz="1752"/>
            </a:lvl6pPr>
            <a:lvl7pPr>
              <a:defRPr sz="1752"/>
            </a:lvl7pPr>
            <a:lvl8pPr>
              <a:defRPr sz="1752"/>
            </a:lvl8pPr>
            <a:lvl9pPr>
              <a:defRPr sz="1752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5"/>
            <a:ext cx="4038600" cy="4525963"/>
          </a:xfrm>
        </p:spPr>
        <p:txBody>
          <a:bodyPr/>
          <a:lstStyle>
            <a:lvl1pPr>
              <a:defRPr sz="2726"/>
            </a:lvl1pPr>
            <a:lvl2pPr>
              <a:defRPr sz="2336"/>
            </a:lvl2pPr>
            <a:lvl3pPr>
              <a:defRPr sz="1947"/>
            </a:lvl3pPr>
            <a:lvl4pPr>
              <a:defRPr sz="1752"/>
            </a:lvl4pPr>
            <a:lvl5pPr>
              <a:defRPr sz="1752"/>
            </a:lvl5pPr>
            <a:lvl6pPr>
              <a:defRPr sz="1752"/>
            </a:lvl6pPr>
            <a:lvl7pPr>
              <a:defRPr sz="1752"/>
            </a:lvl7pPr>
            <a:lvl8pPr>
              <a:defRPr sz="1752"/>
            </a:lvl8pPr>
            <a:lvl9pPr>
              <a:defRPr sz="1752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2" y="1535113"/>
            <a:ext cx="4040188" cy="639762"/>
          </a:xfrm>
        </p:spPr>
        <p:txBody>
          <a:bodyPr anchor="b"/>
          <a:lstStyle>
            <a:lvl1pPr marL="0" indent="0">
              <a:buNone/>
              <a:defRPr sz="2336" b="1"/>
            </a:lvl1pPr>
            <a:lvl2pPr marL="445100" indent="0">
              <a:buNone/>
              <a:defRPr sz="1947" b="1"/>
            </a:lvl2pPr>
            <a:lvl3pPr marL="890202" indent="0">
              <a:buNone/>
              <a:defRPr sz="1752" b="1"/>
            </a:lvl3pPr>
            <a:lvl4pPr marL="1335302" indent="0">
              <a:buNone/>
              <a:defRPr sz="1557" b="1"/>
            </a:lvl4pPr>
            <a:lvl5pPr marL="1780403" indent="0">
              <a:buNone/>
              <a:defRPr sz="1557" b="1"/>
            </a:lvl5pPr>
            <a:lvl6pPr marL="2225504" indent="0">
              <a:buNone/>
              <a:defRPr sz="1557" b="1"/>
            </a:lvl6pPr>
            <a:lvl7pPr marL="2670605" indent="0">
              <a:buNone/>
              <a:defRPr sz="1557" b="1"/>
            </a:lvl7pPr>
            <a:lvl8pPr marL="3115705" indent="0">
              <a:buNone/>
              <a:defRPr sz="1557" b="1"/>
            </a:lvl8pPr>
            <a:lvl9pPr marL="3560806" indent="0">
              <a:buNone/>
              <a:defRPr sz="155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2" y="2174875"/>
            <a:ext cx="4040188" cy="3951288"/>
          </a:xfrm>
        </p:spPr>
        <p:txBody>
          <a:bodyPr/>
          <a:lstStyle>
            <a:lvl1pPr>
              <a:defRPr sz="2336"/>
            </a:lvl1pPr>
            <a:lvl2pPr>
              <a:defRPr sz="1947"/>
            </a:lvl2pPr>
            <a:lvl3pPr>
              <a:defRPr sz="1752"/>
            </a:lvl3pPr>
            <a:lvl4pPr>
              <a:defRPr sz="1557"/>
            </a:lvl4pPr>
            <a:lvl5pPr>
              <a:defRPr sz="1557"/>
            </a:lvl5pPr>
            <a:lvl6pPr>
              <a:defRPr sz="1557"/>
            </a:lvl6pPr>
            <a:lvl7pPr>
              <a:defRPr sz="1557"/>
            </a:lvl7pPr>
            <a:lvl8pPr>
              <a:defRPr sz="1557"/>
            </a:lvl8pPr>
            <a:lvl9pPr>
              <a:defRPr sz="155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4" cy="639762"/>
          </a:xfrm>
        </p:spPr>
        <p:txBody>
          <a:bodyPr anchor="b"/>
          <a:lstStyle>
            <a:lvl1pPr marL="0" indent="0">
              <a:buNone/>
              <a:defRPr sz="2336" b="1"/>
            </a:lvl1pPr>
            <a:lvl2pPr marL="445100" indent="0">
              <a:buNone/>
              <a:defRPr sz="1947" b="1"/>
            </a:lvl2pPr>
            <a:lvl3pPr marL="890202" indent="0">
              <a:buNone/>
              <a:defRPr sz="1752" b="1"/>
            </a:lvl3pPr>
            <a:lvl4pPr marL="1335302" indent="0">
              <a:buNone/>
              <a:defRPr sz="1557" b="1"/>
            </a:lvl4pPr>
            <a:lvl5pPr marL="1780403" indent="0">
              <a:buNone/>
              <a:defRPr sz="1557" b="1"/>
            </a:lvl5pPr>
            <a:lvl6pPr marL="2225504" indent="0">
              <a:buNone/>
              <a:defRPr sz="1557" b="1"/>
            </a:lvl6pPr>
            <a:lvl7pPr marL="2670605" indent="0">
              <a:buNone/>
              <a:defRPr sz="1557" b="1"/>
            </a:lvl7pPr>
            <a:lvl8pPr marL="3115705" indent="0">
              <a:buNone/>
              <a:defRPr sz="1557" b="1"/>
            </a:lvl8pPr>
            <a:lvl9pPr marL="3560806" indent="0">
              <a:buNone/>
              <a:defRPr sz="155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4" cy="3951288"/>
          </a:xfrm>
        </p:spPr>
        <p:txBody>
          <a:bodyPr/>
          <a:lstStyle>
            <a:lvl1pPr>
              <a:defRPr sz="2336"/>
            </a:lvl1pPr>
            <a:lvl2pPr>
              <a:defRPr sz="1947"/>
            </a:lvl2pPr>
            <a:lvl3pPr>
              <a:defRPr sz="1752"/>
            </a:lvl3pPr>
            <a:lvl4pPr>
              <a:defRPr sz="1557"/>
            </a:lvl4pPr>
            <a:lvl5pPr>
              <a:defRPr sz="1557"/>
            </a:lvl5pPr>
            <a:lvl6pPr>
              <a:defRPr sz="1557"/>
            </a:lvl6pPr>
            <a:lvl7pPr>
              <a:defRPr sz="1557"/>
            </a:lvl7pPr>
            <a:lvl8pPr>
              <a:defRPr sz="1557"/>
            </a:lvl8pPr>
            <a:lvl9pPr>
              <a:defRPr sz="155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3" y="273050"/>
            <a:ext cx="3008313" cy="1162050"/>
          </a:xfrm>
        </p:spPr>
        <p:txBody>
          <a:bodyPr anchor="b"/>
          <a:lstStyle>
            <a:lvl1pPr algn="l">
              <a:defRPr sz="194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3" y="273055"/>
            <a:ext cx="5111751" cy="5853113"/>
          </a:xfrm>
        </p:spPr>
        <p:txBody>
          <a:bodyPr/>
          <a:lstStyle>
            <a:lvl1pPr>
              <a:defRPr sz="3116"/>
            </a:lvl1pPr>
            <a:lvl2pPr>
              <a:defRPr sz="2726"/>
            </a:lvl2pPr>
            <a:lvl3pPr>
              <a:defRPr sz="2336"/>
            </a:lvl3pPr>
            <a:lvl4pPr>
              <a:defRPr sz="1947"/>
            </a:lvl4pPr>
            <a:lvl5pPr>
              <a:defRPr sz="1947"/>
            </a:lvl5pPr>
            <a:lvl6pPr>
              <a:defRPr sz="1947"/>
            </a:lvl6pPr>
            <a:lvl7pPr>
              <a:defRPr sz="1947"/>
            </a:lvl7pPr>
            <a:lvl8pPr>
              <a:defRPr sz="1947"/>
            </a:lvl8pPr>
            <a:lvl9pPr>
              <a:defRPr sz="194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3" y="1435105"/>
            <a:ext cx="3008313" cy="4691063"/>
          </a:xfrm>
        </p:spPr>
        <p:txBody>
          <a:bodyPr/>
          <a:lstStyle>
            <a:lvl1pPr marL="0" indent="0">
              <a:buNone/>
              <a:defRPr sz="1363"/>
            </a:lvl1pPr>
            <a:lvl2pPr marL="445100" indent="0">
              <a:buNone/>
              <a:defRPr sz="1168"/>
            </a:lvl2pPr>
            <a:lvl3pPr marL="890202" indent="0">
              <a:buNone/>
              <a:defRPr sz="973"/>
            </a:lvl3pPr>
            <a:lvl4pPr marL="1335302" indent="0">
              <a:buNone/>
              <a:defRPr sz="876"/>
            </a:lvl4pPr>
            <a:lvl5pPr marL="1780403" indent="0">
              <a:buNone/>
              <a:defRPr sz="876"/>
            </a:lvl5pPr>
            <a:lvl6pPr marL="2225504" indent="0">
              <a:buNone/>
              <a:defRPr sz="876"/>
            </a:lvl6pPr>
            <a:lvl7pPr marL="2670605" indent="0">
              <a:buNone/>
              <a:defRPr sz="876"/>
            </a:lvl7pPr>
            <a:lvl8pPr marL="3115705" indent="0">
              <a:buNone/>
              <a:defRPr sz="876"/>
            </a:lvl8pPr>
            <a:lvl9pPr marL="3560806" indent="0">
              <a:buNone/>
              <a:defRPr sz="876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9" y="4800600"/>
            <a:ext cx="5486400" cy="566738"/>
          </a:xfrm>
        </p:spPr>
        <p:txBody>
          <a:bodyPr anchor="b"/>
          <a:lstStyle>
            <a:lvl1pPr algn="l">
              <a:defRPr sz="194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9" y="612775"/>
            <a:ext cx="5486400" cy="4114800"/>
          </a:xfrm>
        </p:spPr>
        <p:txBody>
          <a:bodyPr/>
          <a:lstStyle>
            <a:lvl1pPr marL="0" indent="0">
              <a:buNone/>
              <a:defRPr sz="3116"/>
            </a:lvl1pPr>
            <a:lvl2pPr marL="445100" indent="0">
              <a:buNone/>
              <a:defRPr sz="2726"/>
            </a:lvl2pPr>
            <a:lvl3pPr marL="890202" indent="0">
              <a:buNone/>
              <a:defRPr sz="2336"/>
            </a:lvl3pPr>
            <a:lvl4pPr marL="1335302" indent="0">
              <a:buNone/>
              <a:defRPr sz="1947"/>
            </a:lvl4pPr>
            <a:lvl5pPr marL="1780403" indent="0">
              <a:buNone/>
              <a:defRPr sz="1947"/>
            </a:lvl5pPr>
            <a:lvl6pPr marL="2225504" indent="0">
              <a:buNone/>
              <a:defRPr sz="1947"/>
            </a:lvl6pPr>
            <a:lvl7pPr marL="2670605" indent="0">
              <a:buNone/>
              <a:defRPr sz="1947"/>
            </a:lvl7pPr>
            <a:lvl8pPr marL="3115705" indent="0">
              <a:buNone/>
              <a:defRPr sz="1947"/>
            </a:lvl8pPr>
            <a:lvl9pPr marL="3560806" indent="0">
              <a:buNone/>
              <a:defRPr sz="1947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9" y="5367338"/>
            <a:ext cx="5486400" cy="804862"/>
          </a:xfrm>
        </p:spPr>
        <p:txBody>
          <a:bodyPr/>
          <a:lstStyle>
            <a:lvl1pPr marL="0" indent="0">
              <a:buNone/>
              <a:defRPr sz="1363"/>
            </a:lvl1pPr>
            <a:lvl2pPr marL="445100" indent="0">
              <a:buNone/>
              <a:defRPr sz="1168"/>
            </a:lvl2pPr>
            <a:lvl3pPr marL="890202" indent="0">
              <a:buNone/>
              <a:defRPr sz="973"/>
            </a:lvl3pPr>
            <a:lvl4pPr marL="1335302" indent="0">
              <a:buNone/>
              <a:defRPr sz="876"/>
            </a:lvl4pPr>
            <a:lvl5pPr marL="1780403" indent="0">
              <a:buNone/>
              <a:defRPr sz="876"/>
            </a:lvl5pPr>
            <a:lvl6pPr marL="2225504" indent="0">
              <a:buNone/>
              <a:defRPr sz="876"/>
            </a:lvl6pPr>
            <a:lvl7pPr marL="2670605" indent="0">
              <a:buNone/>
              <a:defRPr sz="876"/>
            </a:lvl7pPr>
            <a:lvl8pPr marL="3115705" indent="0">
              <a:buNone/>
              <a:defRPr sz="876"/>
            </a:lvl8pPr>
            <a:lvl9pPr marL="3560806" indent="0">
              <a:buNone/>
              <a:defRPr sz="876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5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6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5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6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1" y="635635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6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890202" rtl="0" eaLnBrk="1" latinLnBrk="0" hangingPunct="1">
        <a:spcBef>
          <a:spcPct val="0"/>
        </a:spcBef>
        <a:buNone/>
        <a:defRPr sz="428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33825" indent="-333825" algn="l" defTabSz="890202" rtl="0" eaLnBrk="1" latinLnBrk="0" hangingPunct="1">
        <a:spcBef>
          <a:spcPct val="20000"/>
        </a:spcBef>
        <a:buFont typeface="Arial" pitchFamily="34" charset="0"/>
        <a:buChar char="•"/>
        <a:defRPr sz="3116" kern="1200">
          <a:solidFill>
            <a:schemeClr val="tx1"/>
          </a:solidFill>
          <a:latin typeface="+mn-lt"/>
          <a:ea typeface="+mn-ea"/>
          <a:cs typeface="+mn-cs"/>
        </a:defRPr>
      </a:lvl1pPr>
      <a:lvl2pPr marL="723288" indent="-278188" algn="l" defTabSz="890202" rtl="0" eaLnBrk="1" latinLnBrk="0" hangingPunct="1">
        <a:spcBef>
          <a:spcPct val="20000"/>
        </a:spcBef>
        <a:buFont typeface="Arial" pitchFamily="34" charset="0"/>
        <a:buChar char="–"/>
        <a:defRPr sz="2726" kern="1200">
          <a:solidFill>
            <a:schemeClr val="tx1"/>
          </a:solidFill>
          <a:latin typeface="+mn-lt"/>
          <a:ea typeface="+mn-ea"/>
          <a:cs typeface="+mn-cs"/>
        </a:defRPr>
      </a:lvl2pPr>
      <a:lvl3pPr marL="1112752" indent="-222551" algn="l" defTabSz="890202" rtl="0" eaLnBrk="1" latinLnBrk="0" hangingPunct="1">
        <a:spcBef>
          <a:spcPct val="20000"/>
        </a:spcBef>
        <a:buFont typeface="Arial" pitchFamily="34" charset="0"/>
        <a:buChar char="•"/>
        <a:defRPr sz="2336" kern="1200">
          <a:solidFill>
            <a:schemeClr val="tx1"/>
          </a:solidFill>
          <a:latin typeface="+mn-lt"/>
          <a:ea typeface="+mn-ea"/>
          <a:cs typeface="+mn-cs"/>
        </a:defRPr>
      </a:lvl3pPr>
      <a:lvl4pPr marL="1557853" indent="-222551" algn="l" defTabSz="890202" rtl="0" eaLnBrk="1" latinLnBrk="0" hangingPunct="1">
        <a:spcBef>
          <a:spcPct val="20000"/>
        </a:spcBef>
        <a:buFont typeface="Arial" pitchFamily="34" charset="0"/>
        <a:buChar char="–"/>
        <a:defRPr sz="1947" kern="1200">
          <a:solidFill>
            <a:schemeClr val="tx1"/>
          </a:solidFill>
          <a:latin typeface="+mn-lt"/>
          <a:ea typeface="+mn-ea"/>
          <a:cs typeface="+mn-cs"/>
        </a:defRPr>
      </a:lvl4pPr>
      <a:lvl5pPr marL="2002953" indent="-222551" algn="l" defTabSz="890202" rtl="0" eaLnBrk="1" latinLnBrk="0" hangingPunct="1">
        <a:spcBef>
          <a:spcPct val="20000"/>
        </a:spcBef>
        <a:buFont typeface="Arial" pitchFamily="34" charset="0"/>
        <a:buChar char="»"/>
        <a:defRPr sz="1947" kern="1200">
          <a:solidFill>
            <a:schemeClr val="tx1"/>
          </a:solidFill>
          <a:latin typeface="+mn-lt"/>
          <a:ea typeface="+mn-ea"/>
          <a:cs typeface="+mn-cs"/>
        </a:defRPr>
      </a:lvl5pPr>
      <a:lvl6pPr marL="2448054" indent="-222551" algn="l" defTabSz="890202" rtl="0" eaLnBrk="1" latinLnBrk="0" hangingPunct="1">
        <a:spcBef>
          <a:spcPct val="20000"/>
        </a:spcBef>
        <a:buFont typeface="Arial" pitchFamily="34" charset="0"/>
        <a:buChar char="•"/>
        <a:defRPr sz="1947" kern="1200">
          <a:solidFill>
            <a:schemeClr val="tx1"/>
          </a:solidFill>
          <a:latin typeface="+mn-lt"/>
          <a:ea typeface="+mn-ea"/>
          <a:cs typeface="+mn-cs"/>
        </a:defRPr>
      </a:lvl6pPr>
      <a:lvl7pPr marL="2893155" indent="-222551" algn="l" defTabSz="890202" rtl="0" eaLnBrk="1" latinLnBrk="0" hangingPunct="1">
        <a:spcBef>
          <a:spcPct val="20000"/>
        </a:spcBef>
        <a:buFont typeface="Arial" pitchFamily="34" charset="0"/>
        <a:buChar char="•"/>
        <a:defRPr sz="1947" kern="1200">
          <a:solidFill>
            <a:schemeClr val="tx1"/>
          </a:solidFill>
          <a:latin typeface="+mn-lt"/>
          <a:ea typeface="+mn-ea"/>
          <a:cs typeface="+mn-cs"/>
        </a:defRPr>
      </a:lvl7pPr>
      <a:lvl8pPr marL="3338256" indent="-222551" algn="l" defTabSz="890202" rtl="0" eaLnBrk="1" latinLnBrk="0" hangingPunct="1">
        <a:spcBef>
          <a:spcPct val="20000"/>
        </a:spcBef>
        <a:buFont typeface="Arial" pitchFamily="34" charset="0"/>
        <a:buChar char="•"/>
        <a:defRPr sz="1947" kern="1200">
          <a:solidFill>
            <a:schemeClr val="tx1"/>
          </a:solidFill>
          <a:latin typeface="+mn-lt"/>
          <a:ea typeface="+mn-ea"/>
          <a:cs typeface="+mn-cs"/>
        </a:defRPr>
      </a:lvl8pPr>
      <a:lvl9pPr marL="3783356" indent="-222551" algn="l" defTabSz="890202" rtl="0" eaLnBrk="1" latinLnBrk="0" hangingPunct="1">
        <a:spcBef>
          <a:spcPct val="20000"/>
        </a:spcBef>
        <a:buFont typeface="Arial" pitchFamily="34" charset="0"/>
        <a:buChar char="•"/>
        <a:defRPr sz="194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90202" rtl="0" eaLnBrk="1" latinLnBrk="0" hangingPunct="1">
        <a:defRPr sz="1752" kern="1200">
          <a:solidFill>
            <a:schemeClr val="tx1"/>
          </a:solidFill>
          <a:latin typeface="+mn-lt"/>
          <a:ea typeface="+mn-ea"/>
          <a:cs typeface="+mn-cs"/>
        </a:defRPr>
      </a:lvl1pPr>
      <a:lvl2pPr marL="445100" algn="l" defTabSz="890202" rtl="0" eaLnBrk="1" latinLnBrk="0" hangingPunct="1">
        <a:defRPr sz="1752" kern="1200">
          <a:solidFill>
            <a:schemeClr val="tx1"/>
          </a:solidFill>
          <a:latin typeface="+mn-lt"/>
          <a:ea typeface="+mn-ea"/>
          <a:cs typeface="+mn-cs"/>
        </a:defRPr>
      </a:lvl2pPr>
      <a:lvl3pPr marL="890202" algn="l" defTabSz="890202" rtl="0" eaLnBrk="1" latinLnBrk="0" hangingPunct="1">
        <a:defRPr sz="1752" kern="1200">
          <a:solidFill>
            <a:schemeClr val="tx1"/>
          </a:solidFill>
          <a:latin typeface="+mn-lt"/>
          <a:ea typeface="+mn-ea"/>
          <a:cs typeface="+mn-cs"/>
        </a:defRPr>
      </a:lvl3pPr>
      <a:lvl4pPr marL="1335302" algn="l" defTabSz="890202" rtl="0" eaLnBrk="1" latinLnBrk="0" hangingPunct="1">
        <a:defRPr sz="1752" kern="1200">
          <a:solidFill>
            <a:schemeClr val="tx1"/>
          </a:solidFill>
          <a:latin typeface="+mn-lt"/>
          <a:ea typeface="+mn-ea"/>
          <a:cs typeface="+mn-cs"/>
        </a:defRPr>
      </a:lvl4pPr>
      <a:lvl5pPr marL="1780403" algn="l" defTabSz="890202" rtl="0" eaLnBrk="1" latinLnBrk="0" hangingPunct="1">
        <a:defRPr sz="1752" kern="1200">
          <a:solidFill>
            <a:schemeClr val="tx1"/>
          </a:solidFill>
          <a:latin typeface="+mn-lt"/>
          <a:ea typeface="+mn-ea"/>
          <a:cs typeface="+mn-cs"/>
        </a:defRPr>
      </a:lvl5pPr>
      <a:lvl6pPr marL="2225504" algn="l" defTabSz="890202" rtl="0" eaLnBrk="1" latinLnBrk="0" hangingPunct="1">
        <a:defRPr sz="1752" kern="1200">
          <a:solidFill>
            <a:schemeClr val="tx1"/>
          </a:solidFill>
          <a:latin typeface="+mn-lt"/>
          <a:ea typeface="+mn-ea"/>
          <a:cs typeface="+mn-cs"/>
        </a:defRPr>
      </a:lvl6pPr>
      <a:lvl7pPr marL="2670605" algn="l" defTabSz="890202" rtl="0" eaLnBrk="1" latinLnBrk="0" hangingPunct="1">
        <a:defRPr sz="1752" kern="1200">
          <a:solidFill>
            <a:schemeClr val="tx1"/>
          </a:solidFill>
          <a:latin typeface="+mn-lt"/>
          <a:ea typeface="+mn-ea"/>
          <a:cs typeface="+mn-cs"/>
        </a:defRPr>
      </a:lvl7pPr>
      <a:lvl8pPr marL="3115705" algn="l" defTabSz="890202" rtl="0" eaLnBrk="1" latinLnBrk="0" hangingPunct="1">
        <a:defRPr sz="1752" kern="1200">
          <a:solidFill>
            <a:schemeClr val="tx1"/>
          </a:solidFill>
          <a:latin typeface="+mn-lt"/>
          <a:ea typeface="+mn-ea"/>
          <a:cs typeface="+mn-cs"/>
        </a:defRPr>
      </a:lvl8pPr>
      <a:lvl9pPr marL="3560806" algn="l" defTabSz="890202" rtl="0" eaLnBrk="1" latinLnBrk="0" hangingPunct="1">
        <a:defRPr sz="175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2.jpe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jpe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eg"/><Relationship Id="rId7" Type="http://schemas.openxmlformats.org/officeDocument/2006/relationships/image" Target="../media/image1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eg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9" Type="http://schemas.openxmlformats.org/officeDocument/2006/relationships/image" Target="../media/image8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10.jpeg"/><Relationship Id="rId7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jpe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.png"/><Relationship Id="rId7" Type="http://schemas.openxmlformats.org/officeDocument/2006/relationships/image" Target="../media/image19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10" Type="http://schemas.openxmlformats.org/officeDocument/2006/relationships/image" Target="../media/image20.jpeg"/><Relationship Id="rId4" Type="http://schemas.openxmlformats.org/officeDocument/2006/relationships/image" Target="../media/image5.svg"/><Relationship Id="rId9" Type="http://schemas.openxmlformats.org/officeDocument/2006/relationships/image" Target="../media/image8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5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e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jpeg"/><Relationship Id="rId4" Type="http://schemas.openxmlformats.org/officeDocument/2006/relationships/image" Target="../media/image8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jpeg"/><Relationship Id="rId4" Type="http://schemas.openxmlformats.org/officeDocument/2006/relationships/image" Target="../media/image5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5.sv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9.jpeg"/><Relationship Id="rId4" Type="http://schemas.openxmlformats.org/officeDocument/2006/relationships/image" Target="../media/image8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2.jpe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eg"/><Relationship Id="rId5" Type="http://schemas.openxmlformats.org/officeDocument/2006/relationships/image" Target="../media/image12.jpeg"/><Relationship Id="rId4" Type="http://schemas.openxmlformats.org/officeDocument/2006/relationships/image" Target="../media/image5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2">
            <a:extLst>
              <a:ext uri="{FF2B5EF4-FFF2-40B4-BE49-F238E27FC236}">
                <a16:creationId xmlns:a16="http://schemas.microsoft.com/office/drawing/2014/main" id="{8D7F5503-5CDF-489F-91B5-353054525561}"/>
              </a:ext>
            </a:extLst>
          </p:cNvPr>
          <p:cNvSpPr/>
          <p:nvPr/>
        </p:nvSpPr>
        <p:spPr>
          <a:xfrm>
            <a:off x="241500" y="135845"/>
            <a:ext cx="17805001" cy="10015313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 rot="-10800000">
            <a:off x="6855817" y="3664063"/>
            <a:ext cx="11190687" cy="2523483"/>
            <a:chOff x="0" y="0"/>
            <a:chExt cx="3027295" cy="68265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027294" cy="682650"/>
            </a:xfrm>
            <a:custGeom>
              <a:avLst/>
              <a:gdLst/>
              <a:ahLst/>
              <a:cxnLst/>
              <a:rect l="l" t="t" r="r" b="b"/>
              <a:pathLst>
                <a:path w="3027294" h="682650">
                  <a:moveTo>
                    <a:pt x="0" y="0"/>
                  </a:moveTo>
                  <a:lnTo>
                    <a:pt x="3027294" y="0"/>
                  </a:lnTo>
                  <a:lnTo>
                    <a:pt x="3027294" y="682650"/>
                  </a:lnTo>
                  <a:lnTo>
                    <a:pt x="0" y="682650"/>
                  </a:lnTo>
                  <a:close/>
                </a:path>
              </a:pathLst>
            </a:custGeom>
            <a:gradFill rotWithShape="1">
              <a:gsLst>
                <a:gs pos="0">
                  <a:srgbClr val="3E9D81">
                    <a:alpha val="100000"/>
                  </a:srgbClr>
                </a:gs>
                <a:gs pos="100000">
                  <a:srgbClr val="3E9D81">
                    <a:alpha val="0"/>
                  </a:srgbClr>
                </a:gs>
              </a:gsLst>
              <a:lin ang="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3027295" cy="711225"/>
            </a:xfrm>
            <a:prstGeom prst="rect">
              <a:avLst/>
            </a:prstGeom>
          </p:spPr>
          <p:txBody>
            <a:bodyPr lIns="49458" tIns="49458" rIns="49458" bIns="49458" rtlCol="0" anchor="ctr"/>
            <a:lstStyle/>
            <a:p>
              <a:pPr algn="ctr">
                <a:lnSpc>
                  <a:spcPts val="1908"/>
                </a:lnSpc>
              </a:pPr>
              <a:endParaRPr sz="1752"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676401" y="1181101"/>
            <a:ext cx="13655145" cy="21948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680"/>
              </a:lnSpc>
            </a:pPr>
            <a:r>
              <a:rPr lang="en-US" sz="17500" i="1" spc="-702" dirty="0">
                <a:solidFill>
                  <a:srgbClr val="8AB2A6"/>
                </a:solidFill>
                <a:latin typeface="Anton Italics"/>
                <a:ea typeface="Anton Italics"/>
                <a:cs typeface="Anton Italics"/>
                <a:sym typeface="Anton Italics"/>
              </a:rPr>
              <a:t>W</a:t>
            </a:r>
            <a:r>
              <a:rPr lang="uz" sz="17500" i="1" spc="-702" dirty="0">
                <a:solidFill>
                  <a:srgbClr val="8AB2A6"/>
                </a:solidFill>
                <a:latin typeface="Anton Italics"/>
                <a:ea typeface="Anton Italics"/>
                <a:cs typeface="Anton Italics"/>
                <a:sym typeface="Anton Italics"/>
              </a:rPr>
              <a:t>eb texnologiya</a:t>
            </a:r>
            <a:endParaRPr lang="en-US" sz="17500" i="1" spc="-702" dirty="0">
              <a:solidFill>
                <a:srgbClr val="8AB2A6"/>
              </a:solidFill>
              <a:latin typeface="Anton Italics"/>
              <a:ea typeface="Anton Italics"/>
              <a:cs typeface="Anton Italics"/>
              <a:sym typeface="Anton Italics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2486068" y="8360462"/>
            <a:ext cx="5763307" cy="12240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31"/>
              </a:lnSpc>
            </a:pPr>
            <a:r>
              <a:rPr lang="uz" sz="4026" i="1" spc="-79" dirty="0">
                <a:solidFill>
                  <a:srgbClr val="FFFFFF"/>
                </a:solidFill>
                <a:latin typeface="Anton Italics"/>
                <a:ea typeface="Anton Italics"/>
                <a:cs typeface="Anton Italics"/>
                <a:sym typeface="Anton Italics"/>
              </a:rPr>
              <a:t>RAQAMLI DUNYO QURISH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41500" y="135845"/>
            <a:ext cx="17805001" cy="10015313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 rot="-5400000">
            <a:off x="13377154" y="6483341"/>
            <a:ext cx="1657867" cy="5677771"/>
            <a:chOff x="0" y="0"/>
            <a:chExt cx="448485" cy="153594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48485" cy="1535945"/>
            </a:xfrm>
            <a:custGeom>
              <a:avLst/>
              <a:gdLst/>
              <a:ahLst/>
              <a:cxnLst/>
              <a:rect l="l" t="t" r="r" b="b"/>
              <a:pathLst>
                <a:path w="448485" h="1535945">
                  <a:moveTo>
                    <a:pt x="0" y="0"/>
                  </a:moveTo>
                  <a:lnTo>
                    <a:pt x="448485" y="0"/>
                  </a:lnTo>
                  <a:lnTo>
                    <a:pt x="448485" y="1535945"/>
                  </a:lnTo>
                  <a:lnTo>
                    <a:pt x="0" y="1535945"/>
                  </a:lnTo>
                  <a:close/>
                </a:path>
              </a:pathLst>
            </a:custGeom>
            <a:gradFill rotWithShape="1">
              <a:gsLst>
                <a:gs pos="0">
                  <a:srgbClr val="3E9D81">
                    <a:alpha val="100000"/>
                  </a:srgbClr>
                </a:gs>
                <a:gs pos="100000">
                  <a:srgbClr val="3E9D81">
                    <a:alpha val="0"/>
                  </a:srgbClr>
                </a:gs>
              </a:gsLst>
              <a:lin ang="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448485" cy="1564520"/>
            </a:xfrm>
            <a:prstGeom prst="rect">
              <a:avLst/>
            </a:prstGeom>
          </p:spPr>
          <p:txBody>
            <a:bodyPr lIns="49458" tIns="49458" rIns="49458" bIns="49458" rtlCol="0" anchor="ctr"/>
            <a:lstStyle/>
            <a:p>
              <a:pPr algn="ctr">
                <a:lnSpc>
                  <a:spcPts val="1908"/>
                </a:lnSpc>
              </a:pPr>
              <a:endParaRPr sz="1752"/>
            </a:p>
          </p:txBody>
        </p:sp>
      </p:grpSp>
      <p:sp>
        <p:nvSpPr>
          <p:cNvPr id="6" name="Freeform 6"/>
          <p:cNvSpPr/>
          <p:nvPr/>
        </p:nvSpPr>
        <p:spPr>
          <a:xfrm>
            <a:off x="15708890" y="1150515"/>
            <a:ext cx="381759" cy="381759"/>
          </a:xfrm>
          <a:custGeom>
            <a:avLst/>
            <a:gdLst/>
            <a:ahLst/>
            <a:cxnLst/>
            <a:rect l="l" t="t" r="r" b="b"/>
            <a:pathLst>
              <a:path w="392115" h="392115">
                <a:moveTo>
                  <a:pt x="0" y="0"/>
                </a:moveTo>
                <a:lnTo>
                  <a:pt x="392114" y="0"/>
                </a:lnTo>
                <a:lnTo>
                  <a:pt x="392114" y="392114"/>
                </a:lnTo>
                <a:lnTo>
                  <a:pt x="0" y="39211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773339" y="5143500"/>
            <a:ext cx="4497913" cy="4006128"/>
            <a:chOff x="0" y="0"/>
            <a:chExt cx="623181" cy="59329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23181" cy="593299"/>
            </a:xfrm>
            <a:custGeom>
              <a:avLst/>
              <a:gdLst/>
              <a:ahLst/>
              <a:cxnLst/>
              <a:rect l="l" t="t" r="r" b="b"/>
              <a:pathLst>
                <a:path w="623181" h="593299">
                  <a:moveTo>
                    <a:pt x="623181" y="105277"/>
                  </a:moveTo>
                  <a:lnTo>
                    <a:pt x="623181" y="488023"/>
                  </a:lnTo>
                  <a:cubicBezTo>
                    <a:pt x="623181" y="515944"/>
                    <a:pt x="612090" y="542721"/>
                    <a:pt x="592347" y="562464"/>
                  </a:cubicBezTo>
                  <a:cubicBezTo>
                    <a:pt x="572603" y="582208"/>
                    <a:pt x="545826" y="593299"/>
                    <a:pt x="517905" y="593299"/>
                  </a:cubicBezTo>
                  <a:lnTo>
                    <a:pt x="105277" y="593299"/>
                  </a:lnTo>
                  <a:cubicBezTo>
                    <a:pt x="47134" y="593299"/>
                    <a:pt x="0" y="546165"/>
                    <a:pt x="0" y="488023"/>
                  </a:cubicBezTo>
                  <a:lnTo>
                    <a:pt x="0" y="105277"/>
                  </a:lnTo>
                  <a:cubicBezTo>
                    <a:pt x="0" y="77356"/>
                    <a:pt x="11092" y="50578"/>
                    <a:pt x="30835" y="30835"/>
                  </a:cubicBezTo>
                  <a:cubicBezTo>
                    <a:pt x="50578" y="11092"/>
                    <a:pt x="77356" y="0"/>
                    <a:pt x="105277" y="0"/>
                  </a:cubicBezTo>
                  <a:lnTo>
                    <a:pt x="517905" y="0"/>
                  </a:lnTo>
                  <a:cubicBezTo>
                    <a:pt x="545826" y="0"/>
                    <a:pt x="572603" y="11092"/>
                    <a:pt x="592347" y="30835"/>
                  </a:cubicBezTo>
                  <a:cubicBezTo>
                    <a:pt x="612090" y="50578"/>
                    <a:pt x="623181" y="77356"/>
                    <a:pt x="623181" y="105277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8AB2A6"/>
              </a:solidFill>
              <a:prstDash val="solid"/>
              <a:round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0"/>
              <a:ext cx="623181" cy="593299"/>
            </a:xfrm>
            <a:prstGeom prst="rect">
              <a:avLst/>
            </a:prstGeom>
          </p:spPr>
          <p:txBody>
            <a:bodyPr lIns="49458" tIns="49458" rIns="49458" bIns="49458" rtlCol="0" anchor="ctr"/>
            <a:lstStyle/>
            <a:p>
              <a:pPr algn="ctr">
                <a:lnSpc>
                  <a:spcPts val="1636"/>
                </a:lnSpc>
              </a:pPr>
              <a:endParaRPr sz="2400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5803091" y="5106916"/>
            <a:ext cx="4497913" cy="4006128"/>
            <a:chOff x="0" y="0"/>
            <a:chExt cx="623181" cy="593299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23181" cy="593299"/>
            </a:xfrm>
            <a:custGeom>
              <a:avLst/>
              <a:gdLst/>
              <a:ahLst/>
              <a:cxnLst/>
              <a:rect l="l" t="t" r="r" b="b"/>
              <a:pathLst>
                <a:path w="623181" h="593299">
                  <a:moveTo>
                    <a:pt x="623181" y="105277"/>
                  </a:moveTo>
                  <a:lnTo>
                    <a:pt x="623181" y="488023"/>
                  </a:lnTo>
                  <a:cubicBezTo>
                    <a:pt x="623181" y="515944"/>
                    <a:pt x="612090" y="542721"/>
                    <a:pt x="592347" y="562464"/>
                  </a:cubicBezTo>
                  <a:cubicBezTo>
                    <a:pt x="572603" y="582208"/>
                    <a:pt x="545826" y="593299"/>
                    <a:pt x="517905" y="593299"/>
                  </a:cubicBezTo>
                  <a:lnTo>
                    <a:pt x="105277" y="593299"/>
                  </a:lnTo>
                  <a:cubicBezTo>
                    <a:pt x="47134" y="593299"/>
                    <a:pt x="0" y="546165"/>
                    <a:pt x="0" y="488023"/>
                  </a:cubicBezTo>
                  <a:lnTo>
                    <a:pt x="0" y="105277"/>
                  </a:lnTo>
                  <a:cubicBezTo>
                    <a:pt x="0" y="77356"/>
                    <a:pt x="11092" y="50578"/>
                    <a:pt x="30835" y="30835"/>
                  </a:cubicBezTo>
                  <a:cubicBezTo>
                    <a:pt x="50578" y="11092"/>
                    <a:pt x="77356" y="0"/>
                    <a:pt x="105277" y="0"/>
                  </a:cubicBezTo>
                  <a:lnTo>
                    <a:pt x="517905" y="0"/>
                  </a:lnTo>
                  <a:cubicBezTo>
                    <a:pt x="545826" y="0"/>
                    <a:pt x="572603" y="11092"/>
                    <a:pt x="592347" y="30835"/>
                  </a:cubicBezTo>
                  <a:cubicBezTo>
                    <a:pt x="612090" y="50578"/>
                    <a:pt x="623181" y="77356"/>
                    <a:pt x="623181" y="105277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8AB2A6"/>
              </a:solidFill>
              <a:prstDash val="solid"/>
              <a:round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0"/>
              <a:ext cx="623181" cy="593299"/>
            </a:xfrm>
            <a:prstGeom prst="rect">
              <a:avLst/>
            </a:prstGeom>
          </p:spPr>
          <p:txBody>
            <a:bodyPr lIns="49458" tIns="49458" rIns="49458" bIns="49458" rtlCol="0" anchor="ctr"/>
            <a:lstStyle/>
            <a:p>
              <a:pPr algn="ctr">
                <a:lnSpc>
                  <a:spcPts val="1636"/>
                </a:lnSpc>
              </a:pPr>
              <a:endParaRPr sz="2400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1367202" y="1150514"/>
            <a:ext cx="5677771" cy="7999114"/>
            <a:chOff x="0" y="0"/>
            <a:chExt cx="4507230" cy="63500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4505960" cy="6350000"/>
            </a:xfrm>
            <a:custGeom>
              <a:avLst/>
              <a:gdLst/>
              <a:ahLst/>
              <a:cxnLst/>
              <a:rect l="l" t="t" r="r" b="b"/>
              <a:pathLst>
                <a:path w="4505960" h="6350000">
                  <a:moveTo>
                    <a:pt x="0" y="561340"/>
                  </a:moveTo>
                  <a:lnTo>
                    <a:pt x="0" y="3961130"/>
                  </a:lnTo>
                  <a:cubicBezTo>
                    <a:pt x="0" y="4272280"/>
                    <a:pt x="252730" y="4523740"/>
                    <a:pt x="562610" y="4522470"/>
                  </a:cubicBezTo>
                  <a:cubicBezTo>
                    <a:pt x="873760" y="4521200"/>
                    <a:pt x="1126490" y="4773930"/>
                    <a:pt x="1125220" y="5085080"/>
                  </a:cubicBezTo>
                  <a:lnTo>
                    <a:pt x="1123950" y="5787390"/>
                  </a:lnTo>
                  <a:cubicBezTo>
                    <a:pt x="1123950" y="6098540"/>
                    <a:pt x="1375410" y="6350000"/>
                    <a:pt x="1685290" y="6350000"/>
                  </a:cubicBezTo>
                  <a:lnTo>
                    <a:pt x="3944620" y="6350000"/>
                  </a:lnTo>
                  <a:cubicBezTo>
                    <a:pt x="4254500" y="6350000"/>
                    <a:pt x="4505960" y="6098540"/>
                    <a:pt x="4505960" y="5788660"/>
                  </a:cubicBezTo>
                  <a:lnTo>
                    <a:pt x="4505960" y="2679700"/>
                  </a:lnTo>
                  <a:cubicBezTo>
                    <a:pt x="4505960" y="2494280"/>
                    <a:pt x="4414520" y="2321560"/>
                    <a:pt x="4262120" y="2217420"/>
                  </a:cubicBezTo>
                  <a:lnTo>
                    <a:pt x="1184910" y="99060"/>
                  </a:lnTo>
                  <a:cubicBezTo>
                    <a:pt x="1090930" y="34290"/>
                    <a:pt x="980440" y="0"/>
                    <a:pt x="866140" y="0"/>
                  </a:cubicBezTo>
                  <a:lnTo>
                    <a:pt x="561340" y="0"/>
                  </a:lnTo>
                  <a:cubicBezTo>
                    <a:pt x="251460" y="0"/>
                    <a:pt x="0" y="251460"/>
                    <a:pt x="0" y="561340"/>
                  </a:cubicBezTo>
                  <a:close/>
                </a:path>
              </a:pathLst>
            </a:custGeom>
            <a:blipFill>
              <a:blip r:embed="rId6"/>
              <a:stretch>
                <a:fillRect l="-55561" r="-55561"/>
              </a:stretch>
            </a:blipFill>
          </p:spPr>
        </p:sp>
      </p:grpSp>
      <p:sp>
        <p:nvSpPr>
          <p:cNvPr id="15" name="Freeform 15"/>
          <p:cNvSpPr/>
          <p:nvPr/>
        </p:nvSpPr>
        <p:spPr>
          <a:xfrm>
            <a:off x="11367201" y="7272045"/>
            <a:ext cx="707613" cy="707613"/>
          </a:xfrm>
          <a:custGeom>
            <a:avLst/>
            <a:gdLst/>
            <a:ahLst/>
            <a:cxnLst/>
            <a:rect l="l" t="t" r="r" b="b"/>
            <a:pathLst>
              <a:path w="726809" h="726809">
                <a:moveTo>
                  <a:pt x="0" y="0"/>
                </a:moveTo>
                <a:lnTo>
                  <a:pt x="726809" y="0"/>
                </a:lnTo>
                <a:lnTo>
                  <a:pt x="726809" y="726809"/>
                </a:lnTo>
                <a:lnTo>
                  <a:pt x="0" y="72680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1243033" y="1255273"/>
            <a:ext cx="10124167" cy="23576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900"/>
              </a:lnSpc>
            </a:pPr>
            <a:r>
              <a:rPr lang="en-US" sz="9367" i="1" spc="-374" dirty="0">
                <a:solidFill>
                  <a:srgbClr val="8AB2A6"/>
                </a:solidFill>
                <a:latin typeface="Aharoni" panose="02010803020104030203" pitchFamily="2" charset="-79"/>
                <a:ea typeface="Anton Italics"/>
                <a:cs typeface="Aharoni" panose="02010803020104030203" pitchFamily="2" charset="-79"/>
                <a:sym typeface="Anton Italics"/>
              </a:rPr>
              <a:t>BAHOLASH VOSITALARI</a:t>
            </a:r>
            <a:endParaRPr lang="uz" sz="9367" i="1" spc="-374" dirty="0">
              <a:solidFill>
                <a:srgbClr val="8AB2A6"/>
              </a:solidFill>
              <a:latin typeface="Aharoni" panose="02010803020104030203" pitchFamily="2" charset="-79"/>
              <a:ea typeface="Anton Italics"/>
              <a:cs typeface="Aharoni" panose="02010803020104030203" pitchFamily="2" charset="-79"/>
              <a:sym typeface="Anton Italics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768208" y="3772014"/>
            <a:ext cx="10124167" cy="6110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31"/>
              </a:lnSpc>
            </a:pPr>
            <a:r>
              <a:rPr lang="en-US" sz="4026" i="1" spc="-79" dirty="0">
                <a:solidFill>
                  <a:srgbClr val="FFFFFF"/>
                </a:solidFill>
                <a:latin typeface="Aharoni" panose="02010803020104030203" pitchFamily="2" charset="-79"/>
                <a:ea typeface="Anton Italics"/>
                <a:cs typeface="Aharoni" panose="02010803020104030203" pitchFamily="2" charset="-79"/>
                <a:sym typeface="Anton Italics"/>
              </a:rPr>
              <a:t>UNUMDORLIK OSHIRISH</a:t>
            </a:r>
            <a:endParaRPr lang="uz" sz="4026" i="1" spc="-79" dirty="0">
              <a:solidFill>
                <a:srgbClr val="FFFFFF"/>
              </a:solidFill>
              <a:latin typeface="Aharoni" panose="02010803020104030203" pitchFamily="2" charset="-79"/>
              <a:ea typeface="Anton Italics"/>
              <a:cs typeface="Aharoni" panose="02010803020104030203" pitchFamily="2" charset="-79"/>
              <a:sym typeface="Anton Italics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8740068" y="1137376"/>
            <a:ext cx="1081591" cy="410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36"/>
              </a:lnSpc>
            </a:pPr>
            <a:r>
              <a:rPr lang="uz" sz="1363" spc="-27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Arovvay Industries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484812" y="5491115"/>
            <a:ext cx="2774938" cy="5960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80000"/>
              </a:lnSpc>
            </a:pPr>
            <a:r>
              <a:rPr lang="uz" sz="2400" b="1" i="1" spc="-27" dirty="0" err="1">
                <a:solidFill>
                  <a:srgbClr val="FFFFFF"/>
                </a:solidFill>
                <a:latin typeface="Open Sauce Bold Italics"/>
                <a:ea typeface="Open Sauce Bold Italics"/>
                <a:cs typeface="Open Sauce Bold Italics"/>
                <a:sym typeface="Open Sauce Bold Italics"/>
              </a:rPr>
              <a:t>Matn</a:t>
            </a:r>
            <a:r>
              <a:rPr lang="uz" sz="2400" b="1" i="1" spc="-27" dirty="0">
                <a:solidFill>
                  <a:srgbClr val="FFFFFF"/>
                </a:solidFill>
                <a:latin typeface="Open Sauce Bold Italics"/>
                <a:ea typeface="Open Sauce Bold Italics"/>
                <a:cs typeface="Open Sauce Bold Italics"/>
                <a:sym typeface="Open Sauce Bold Italics"/>
              </a:rPr>
              <a:t> </a:t>
            </a:r>
            <a:r>
              <a:rPr lang="uz" sz="2400" b="1" i="1" spc="-27" dirty="0" err="1">
                <a:solidFill>
                  <a:srgbClr val="FFFFFF"/>
                </a:solidFill>
                <a:latin typeface="Open Sauce Bold Italics"/>
                <a:ea typeface="Open Sauce Bold Italics"/>
                <a:cs typeface="Open Sauce Bold Italics"/>
                <a:sym typeface="Open Sauce Bold Italics"/>
              </a:rPr>
              <a:t>muharrirlar</a:t>
            </a:r>
            <a:endParaRPr lang="en-US" sz="2400" b="1" i="1" spc="-27" dirty="0">
              <a:solidFill>
                <a:srgbClr val="FFFFFF"/>
              </a:solidFill>
              <a:latin typeface="Open Sauce Bold Italics"/>
              <a:ea typeface="Open Sauce Bold Italics"/>
              <a:cs typeface="Open Sauce Bold Italics"/>
              <a:sym typeface="Open Sauce Bold Italics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104231" y="6141910"/>
            <a:ext cx="3734395" cy="26591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80000"/>
              </a:lnSpc>
            </a:pPr>
            <a:r>
              <a:rPr lang="uz" sz="2400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Dasturiy ta'minot</a:t>
            </a:r>
            <a:r>
              <a:rPr lang="uz" sz="2400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ishlatiladigan </a:t>
            </a:r>
            <a:r>
              <a:rPr lang="uz" sz="2400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dasturiy ta'minot</a:t>
            </a:r>
            <a:r>
              <a:rPr lang="uz" sz="2400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</a:t>
            </a:r>
            <a:r>
              <a:rPr lang="uz" sz="2400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uchun</a:t>
            </a:r>
            <a:r>
              <a:rPr lang="uz" sz="2400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</a:t>
            </a:r>
            <a:r>
              <a:rPr lang="uz" sz="2400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yozish </a:t>
            </a:r>
            <a:r>
              <a:rPr lang="uz" sz="2400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va </a:t>
            </a:r>
            <a:r>
              <a:rPr lang="uz" sz="2400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tahrirlash</a:t>
            </a:r>
            <a:r>
              <a:rPr lang="uz" sz="2400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</a:t>
            </a:r>
            <a:r>
              <a:rPr lang="uz" sz="2400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kod </a:t>
            </a:r>
            <a:r>
              <a:rPr lang="uz" sz="2400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. Bunday kabi funktsiyalarni bajaradi orqa yorug'lik sintaksis va kengaytmalar , takomillashtirish mahsuldorlik va yordam qo'llab-quvvatlash toza , xatosiz kod </a:t>
            </a:r>
            <a:r>
              <a:rPr lang="en-US" sz="2400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- </a:t>
            </a:r>
            <a:r>
              <a:rPr lang="uz" sz="2400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asos </a:t>
            </a:r>
            <a:r>
              <a:rPr lang="en-US" sz="2400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I</a:t>
            </a:r>
            <a:r>
              <a:rPr lang="uz" sz="2400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6072790" y="5495089"/>
            <a:ext cx="3263749" cy="5960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80000"/>
              </a:lnSpc>
            </a:pPr>
            <a:r>
              <a:rPr lang="uz" sz="2400" b="1" i="1" spc="-27" dirty="0" err="1">
                <a:solidFill>
                  <a:srgbClr val="FFFFFF"/>
                </a:solidFill>
                <a:latin typeface="Open Sauce Bold Italics"/>
                <a:ea typeface="Open Sauce Bold Italics"/>
                <a:cs typeface="Open Sauce Bold Italics"/>
                <a:sym typeface="Open Sauce Bold Italics"/>
              </a:rPr>
              <a:t>Ramkalar</a:t>
            </a:r>
            <a:r>
              <a:rPr lang="uz" sz="2400" b="1" i="1" spc="-27" dirty="0">
                <a:solidFill>
                  <a:srgbClr val="FFFFFF"/>
                </a:solidFill>
                <a:latin typeface="Open Sauce Bold Italics"/>
                <a:ea typeface="Open Sauce Bold Italics"/>
                <a:cs typeface="Open Sauce Bold Italics"/>
                <a:sym typeface="Open Sauce Bold Italics"/>
              </a:rPr>
              <a:t> </a:t>
            </a:r>
            <a:r>
              <a:rPr lang="uz" sz="2400" b="1" i="1" spc="-27" dirty="0" err="1">
                <a:solidFill>
                  <a:srgbClr val="FFFFFF"/>
                </a:solidFill>
                <a:latin typeface="Open Sauce Bold Italics"/>
                <a:ea typeface="Open Sauce Bold Italics"/>
                <a:cs typeface="Open Sauce Bold Italics"/>
                <a:sym typeface="Open Sauce Bold Italics"/>
              </a:rPr>
              <a:t>kutubxonalar</a:t>
            </a:r>
            <a:endParaRPr lang="en-US" sz="2400" b="1" i="1" spc="-27" dirty="0">
              <a:solidFill>
                <a:srgbClr val="FFFFFF"/>
              </a:solidFill>
              <a:latin typeface="Open Sauce Bold Italics"/>
              <a:ea typeface="Open Sauce Bold Italics"/>
              <a:cs typeface="Open Sauce Bold Italics"/>
              <a:sym typeface="Open Sauce Bold Italics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6313132" y="6362700"/>
            <a:ext cx="3745268" cy="20682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80000"/>
              </a:lnSpc>
            </a:pPr>
            <a:r>
              <a:rPr lang="uz" sz="2400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To'plamlar</a:t>
            </a:r>
            <a:r>
              <a:rPr lang="uz" sz="2400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</a:t>
            </a:r>
            <a:r>
              <a:rPr lang="uz" sz="2400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dastlabki</a:t>
            </a:r>
            <a:r>
              <a:rPr lang="uz" sz="2400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</a:t>
            </a:r>
            <a:r>
              <a:rPr lang="uz" sz="2400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yozilgan</a:t>
            </a:r>
            <a:r>
              <a:rPr lang="uz" sz="2400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tezlashtiradigan </a:t>
            </a:r>
            <a:r>
              <a:rPr lang="uz" sz="2400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kod​</a:t>
            </a:r>
            <a:r>
              <a:rPr lang="uz" sz="2400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</a:t>
            </a:r>
            <a:r>
              <a:rPr lang="uz" sz="2400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rivojlanish </a:t>
            </a:r>
            <a:r>
              <a:rPr lang="uz" sz="2400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. Ular taklif tuzilish , kamaytirish miqdori takrorlanuvchi vazifalar va ta'minlash zamonaviy bilan muvofiqligi </a:t>
            </a:r>
            <a:r>
              <a:rPr lang="en-US" sz="2400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WEB</a:t>
            </a:r>
            <a:r>
              <a:rPr lang="uz" sz="2400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standartlari 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41500" y="135845"/>
            <a:ext cx="17805001" cy="10015313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 rot="-5400000">
            <a:off x="8727580" y="-8144967"/>
            <a:ext cx="983453" cy="17654386"/>
            <a:chOff x="0" y="0"/>
            <a:chExt cx="448485" cy="153594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48485" cy="1535945"/>
            </a:xfrm>
            <a:custGeom>
              <a:avLst/>
              <a:gdLst/>
              <a:ahLst/>
              <a:cxnLst/>
              <a:rect l="l" t="t" r="r" b="b"/>
              <a:pathLst>
                <a:path w="448485" h="1535945">
                  <a:moveTo>
                    <a:pt x="0" y="0"/>
                  </a:moveTo>
                  <a:lnTo>
                    <a:pt x="448485" y="0"/>
                  </a:lnTo>
                  <a:lnTo>
                    <a:pt x="448485" y="1535945"/>
                  </a:lnTo>
                  <a:lnTo>
                    <a:pt x="0" y="1535945"/>
                  </a:lnTo>
                  <a:close/>
                </a:path>
              </a:pathLst>
            </a:custGeom>
            <a:gradFill rotWithShape="1">
              <a:gsLst>
                <a:gs pos="0">
                  <a:srgbClr val="3E9D81">
                    <a:alpha val="100000"/>
                  </a:srgbClr>
                </a:gs>
                <a:gs pos="100000">
                  <a:srgbClr val="3E9D81">
                    <a:alpha val="0"/>
                  </a:srgbClr>
                </a:gs>
              </a:gsLst>
              <a:lin ang="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448485" cy="1564520"/>
            </a:xfrm>
            <a:prstGeom prst="rect">
              <a:avLst/>
            </a:prstGeom>
          </p:spPr>
          <p:txBody>
            <a:bodyPr lIns="49458" tIns="49458" rIns="49458" bIns="49458" rtlCol="0" anchor="ctr"/>
            <a:lstStyle/>
            <a:p>
              <a:pPr algn="ctr">
                <a:lnSpc>
                  <a:spcPts val="1908"/>
                </a:lnSpc>
              </a:pPr>
              <a:endParaRPr sz="1752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609600" y="562895"/>
            <a:ext cx="17285181" cy="9588260"/>
            <a:chOff x="0" y="0"/>
            <a:chExt cx="623181" cy="593299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23181" cy="593299"/>
            </a:xfrm>
            <a:custGeom>
              <a:avLst/>
              <a:gdLst/>
              <a:ahLst/>
              <a:cxnLst/>
              <a:rect l="l" t="t" r="r" b="b"/>
              <a:pathLst>
                <a:path w="623181" h="593299">
                  <a:moveTo>
                    <a:pt x="623181" y="105277"/>
                  </a:moveTo>
                  <a:lnTo>
                    <a:pt x="623181" y="488023"/>
                  </a:lnTo>
                  <a:cubicBezTo>
                    <a:pt x="623181" y="515944"/>
                    <a:pt x="612090" y="542721"/>
                    <a:pt x="592347" y="562464"/>
                  </a:cubicBezTo>
                  <a:cubicBezTo>
                    <a:pt x="572603" y="582208"/>
                    <a:pt x="545826" y="593299"/>
                    <a:pt x="517905" y="593299"/>
                  </a:cubicBezTo>
                  <a:lnTo>
                    <a:pt x="105277" y="593299"/>
                  </a:lnTo>
                  <a:cubicBezTo>
                    <a:pt x="47134" y="593299"/>
                    <a:pt x="0" y="546165"/>
                    <a:pt x="0" y="488023"/>
                  </a:cubicBezTo>
                  <a:lnTo>
                    <a:pt x="0" y="105277"/>
                  </a:lnTo>
                  <a:cubicBezTo>
                    <a:pt x="0" y="77356"/>
                    <a:pt x="11092" y="50578"/>
                    <a:pt x="30835" y="30835"/>
                  </a:cubicBezTo>
                  <a:cubicBezTo>
                    <a:pt x="50578" y="11092"/>
                    <a:pt x="77356" y="0"/>
                    <a:pt x="105277" y="0"/>
                  </a:cubicBezTo>
                  <a:lnTo>
                    <a:pt x="517905" y="0"/>
                  </a:lnTo>
                  <a:cubicBezTo>
                    <a:pt x="545826" y="0"/>
                    <a:pt x="572603" y="11092"/>
                    <a:pt x="592347" y="30835"/>
                  </a:cubicBezTo>
                  <a:cubicBezTo>
                    <a:pt x="612090" y="50578"/>
                    <a:pt x="623181" y="77356"/>
                    <a:pt x="623181" y="105277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8AB2A6"/>
              </a:solidFill>
              <a:prstDash val="solid"/>
              <a:round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0"/>
              <a:ext cx="623181" cy="593299"/>
            </a:xfrm>
            <a:prstGeom prst="rect">
              <a:avLst/>
            </a:prstGeom>
          </p:spPr>
          <p:txBody>
            <a:bodyPr lIns="49458" tIns="49458" rIns="49458" bIns="49458" rtlCol="0" anchor="ctr"/>
            <a:lstStyle/>
            <a:p>
              <a:pPr algn="ctr">
                <a:lnSpc>
                  <a:spcPts val="1636"/>
                </a:lnSpc>
              </a:pPr>
              <a:endParaRPr sz="2400"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543832" y="444954"/>
            <a:ext cx="17134567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31"/>
              </a:lnSpc>
            </a:pPr>
            <a:r>
              <a:rPr lang="uz" sz="4400" dirty="0">
                <a:solidFill>
                  <a:schemeClr val="bg1"/>
                </a:solidFill>
              </a:rPr>
              <a:t>CMSning qiyosiy tahlili (CMS - Kontentni boshqarish tizimi)</a:t>
            </a:r>
            <a:endParaRPr lang="en-US" sz="4026" i="1" spc="-79" dirty="0">
              <a:solidFill>
                <a:schemeClr val="bg1"/>
              </a:solidFill>
              <a:latin typeface="Anton Italics"/>
              <a:ea typeface="Anton Italics"/>
              <a:cs typeface="Anton Italics"/>
              <a:sym typeface="Anton Italics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8740068" y="1137376"/>
            <a:ext cx="1081591" cy="410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36"/>
              </a:lnSpc>
            </a:pPr>
            <a:r>
              <a:rPr lang="uz" sz="1363" spc="-27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Arovvay Industries</a:t>
            </a:r>
          </a:p>
        </p:txBody>
      </p:sp>
      <p:graphicFrame>
        <p:nvGraphicFramePr>
          <p:cNvPr id="24" name="Таблица 23">
            <a:extLst>
              <a:ext uri="{FF2B5EF4-FFF2-40B4-BE49-F238E27FC236}">
                <a16:creationId xmlns:a16="http://schemas.microsoft.com/office/drawing/2014/main" id="{D7AA8D65-ED78-4154-BE97-DE373CFAEA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3562853"/>
              </p:ext>
            </p:extLst>
          </p:nvPr>
        </p:nvGraphicFramePr>
        <p:xfrm>
          <a:off x="685800" y="1236133"/>
          <a:ext cx="17208980" cy="8819918"/>
        </p:xfrm>
        <a:graphic>
          <a:graphicData uri="http://schemas.openxmlformats.org/drawingml/2006/table">
            <a:tbl>
              <a:tblPr/>
              <a:tblGrid>
                <a:gridCol w="1524000">
                  <a:extLst>
                    <a:ext uri="{9D8B030D-6E8A-4147-A177-3AD203B41FA5}">
                      <a16:colId xmlns:a16="http://schemas.microsoft.com/office/drawing/2014/main" val="2493406421"/>
                    </a:ext>
                  </a:extLst>
                </a:gridCol>
                <a:gridCol w="2829090">
                  <a:extLst>
                    <a:ext uri="{9D8B030D-6E8A-4147-A177-3AD203B41FA5}">
                      <a16:colId xmlns:a16="http://schemas.microsoft.com/office/drawing/2014/main" val="258951921"/>
                    </a:ext>
                  </a:extLst>
                </a:gridCol>
                <a:gridCol w="2200110">
                  <a:extLst>
                    <a:ext uri="{9D8B030D-6E8A-4147-A177-3AD203B41FA5}">
                      <a16:colId xmlns:a16="http://schemas.microsoft.com/office/drawing/2014/main" val="3811044934"/>
                    </a:ext>
                  </a:extLst>
                </a:gridCol>
                <a:gridCol w="2560722">
                  <a:extLst>
                    <a:ext uri="{9D8B030D-6E8A-4147-A177-3AD203B41FA5}">
                      <a16:colId xmlns:a16="http://schemas.microsoft.com/office/drawing/2014/main" val="2676570451"/>
                    </a:ext>
                  </a:extLst>
                </a:gridCol>
                <a:gridCol w="2468478">
                  <a:extLst>
                    <a:ext uri="{9D8B030D-6E8A-4147-A177-3AD203B41FA5}">
                      <a16:colId xmlns:a16="http://schemas.microsoft.com/office/drawing/2014/main" val="1732681004"/>
                    </a:ext>
                  </a:extLst>
                </a:gridCol>
                <a:gridCol w="2133600">
                  <a:extLst>
                    <a:ext uri="{9D8B030D-6E8A-4147-A177-3AD203B41FA5}">
                      <a16:colId xmlns:a16="http://schemas.microsoft.com/office/drawing/2014/main" val="4003482953"/>
                    </a:ext>
                  </a:extLst>
                </a:gridCol>
                <a:gridCol w="3492980">
                  <a:extLst>
                    <a:ext uri="{9D8B030D-6E8A-4147-A177-3AD203B41FA5}">
                      <a16:colId xmlns:a16="http://schemas.microsoft.com/office/drawing/2014/main" val="3402899244"/>
                    </a:ext>
                  </a:extLst>
                </a:gridCol>
              </a:tblGrid>
              <a:tr h="915026">
                <a:tc>
                  <a:txBody>
                    <a:bodyPr/>
                    <a:lstStyle/>
                    <a:p>
                      <a:r>
                        <a:rPr lang="uz" sz="2000" dirty="0">
                          <a:solidFill>
                            <a:schemeClr val="bg1"/>
                          </a:solidFill>
                        </a:rPr>
                        <a:t>CMS ( dvigatel)</a:t>
                      </a:r>
                    </a:p>
                  </a:txBody>
                  <a:tcPr marL="20456" marR="20456" marT="10228" marB="1022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uz" sz="2000">
                          <a:solidFill>
                            <a:schemeClr val="bg1"/>
                          </a:solidFill>
                        </a:rPr>
                        <a:t>Maqsad</a:t>
                      </a:r>
                    </a:p>
                  </a:txBody>
                  <a:tcPr marL="20456" marR="20456" marT="10228" marB="1022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uz" sz="2000">
                          <a:solidFill>
                            <a:schemeClr val="bg1"/>
                          </a:solidFill>
                        </a:rPr>
                        <a:t>Foydalanish qulayligi</a:t>
                      </a:r>
                    </a:p>
                  </a:txBody>
                  <a:tcPr marL="20456" marR="20456" marT="10228" marB="1022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uz" sz="2000">
                          <a:solidFill>
                            <a:schemeClr val="bg1"/>
                          </a:solidFill>
                        </a:rPr>
                        <a:t>Funktsionallik</a:t>
                      </a:r>
                    </a:p>
                  </a:txBody>
                  <a:tcPr marL="20456" marR="20456" marT="10228" marB="1022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uz" sz="2000" dirty="0">
                          <a:solidFill>
                            <a:schemeClr val="bg1"/>
                          </a:solidFill>
                        </a:rPr>
                        <a:t>Xavfsizlik</a:t>
                      </a:r>
                    </a:p>
                  </a:txBody>
                  <a:tcPr marL="20456" marR="20456" marT="10228" marB="1022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uz" sz="2000">
                          <a:solidFill>
                            <a:schemeClr val="bg1"/>
                          </a:solidFill>
                        </a:rPr>
                        <a:t>Narxi</a:t>
                      </a:r>
                    </a:p>
                  </a:txBody>
                  <a:tcPr marL="20456" marR="20456" marT="10228" marB="1022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uz" sz="2000">
                          <a:solidFill>
                            <a:schemeClr val="bg1"/>
                          </a:solidFill>
                        </a:rPr>
                        <a:t>uchun mos</a:t>
                      </a:r>
                    </a:p>
                  </a:txBody>
                  <a:tcPr marL="20456" marR="20456" marT="10228" marB="1022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88935265"/>
                  </a:ext>
                </a:extLst>
              </a:tr>
              <a:tr h="1212922">
                <a:tc>
                  <a:txBody>
                    <a:bodyPr/>
                    <a:lstStyle/>
                    <a:p>
                      <a:r>
                        <a:rPr lang="uz" sz="2000" b="1">
                          <a:solidFill>
                            <a:schemeClr val="bg1"/>
                          </a:solidFill>
                        </a:rPr>
                        <a:t>WordPress</a:t>
                      </a:r>
                      <a:endParaRPr lang="en-US" sz="2000">
                        <a:solidFill>
                          <a:schemeClr val="bg1"/>
                        </a:solidFill>
                      </a:endParaRPr>
                    </a:p>
                  </a:txBody>
                  <a:tcPr marL="20456" marR="20456" marT="10228" marB="1022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uz" sz="2000" dirty="0">
                          <a:solidFill>
                            <a:schemeClr val="bg1"/>
                          </a:solidFill>
                        </a:rPr>
                        <a:t>Bloglar, </a:t>
                      </a:r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WEB</a:t>
                      </a:r>
                      <a:r>
                        <a:rPr lang="uz" sz="2000" dirty="0">
                          <a:solidFill>
                            <a:schemeClr val="bg1"/>
                          </a:solidFill>
                        </a:rPr>
                        <a:t>-saytlar va onlayn-do'konlar uchun universal platforma</a:t>
                      </a:r>
                    </a:p>
                  </a:txBody>
                  <a:tcPr marL="20456" marR="20456" marT="10228" marB="1022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uz" sz="2000" dirty="0">
                          <a:solidFill>
                            <a:schemeClr val="bg1"/>
                          </a:solidFill>
                        </a:rPr>
                        <a:t>⭐⭐⭐⭐☆ ( juda oddiy)</a:t>
                      </a:r>
                    </a:p>
                  </a:txBody>
                  <a:tcPr marL="20456" marR="20456" marT="10228" marB="1022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uz" sz="2000">
                          <a:solidFill>
                            <a:schemeClr val="bg1"/>
                          </a:solidFill>
                        </a:rPr>
                        <a:t>⭐⭐⭐⭐☆ ( koʻp sonli plaginlar)</a:t>
                      </a:r>
                    </a:p>
                  </a:txBody>
                  <a:tcPr marL="20456" marR="20456" marT="10228" marB="1022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uz" sz="2000" dirty="0">
                          <a:solidFill>
                            <a:schemeClr val="bg1"/>
                          </a:solidFill>
                        </a:rPr>
                        <a:t>⭐⭐⭐☆ ( yangilanishlar kerak)</a:t>
                      </a:r>
                    </a:p>
                  </a:txBody>
                  <a:tcPr marL="20456" marR="20456" marT="10228" marB="1022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uz" sz="2000">
                          <a:solidFill>
                            <a:schemeClr val="bg1"/>
                          </a:solidFill>
                        </a:rPr>
                        <a:t>Bepul (premium - to'langan)</a:t>
                      </a:r>
                    </a:p>
                  </a:txBody>
                  <a:tcPr marL="20456" marR="20456" marT="10228" marB="1022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uz" sz="2000" dirty="0">
                          <a:solidFill>
                            <a:schemeClr val="bg1"/>
                          </a:solidFill>
                        </a:rPr>
                        <a:t>Bloglar, korporativ </a:t>
                      </a:r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WEB</a:t>
                      </a:r>
                      <a:r>
                        <a:rPr lang="uz" sz="2000" dirty="0">
                          <a:solidFill>
                            <a:schemeClr val="bg1"/>
                          </a:solidFill>
                        </a:rPr>
                        <a:t>-saytlar, do'konlar</a:t>
                      </a:r>
                    </a:p>
                  </a:txBody>
                  <a:tcPr marL="20456" marR="20456" marT="10228" marB="1022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7287329"/>
                  </a:ext>
                </a:extLst>
              </a:tr>
              <a:tr h="913873">
                <a:tc>
                  <a:txBody>
                    <a:bodyPr/>
                    <a:lstStyle/>
                    <a:p>
                      <a:r>
                        <a:rPr lang="uz" sz="2000" b="1">
                          <a:solidFill>
                            <a:schemeClr val="bg1"/>
                          </a:solidFill>
                        </a:rPr>
                        <a:t>Joomla</a:t>
                      </a:r>
                      <a:endParaRPr lang="en-US" sz="2000">
                        <a:solidFill>
                          <a:schemeClr val="bg1"/>
                        </a:solidFill>
                      </a:endParaRPr>
                    </a:p>
                  </a:txBody>
                  <a:tcPr marL="20456" marR="20456" marT="10228" marB="1022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uz" sz="2000">
                          <a:solidFill>
                            <a:schemeClr val="bg1"/>
                          </a:solidFill>
                        </a:rPr>
                        <a:t>Portallar va jamoalar uchun moslashuvchan CMS</a:t>
                      </a:r>
                    </a:p>
                  </a:txBody>
                  <a:tcPr marL="20456" marR="20456" marT="10228" marB="1022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uz" sz="2000">
                          <a:solidFill>
                            <a:schemeClr val="bg1"/>
                          </a:solidFill>
                        </a:rPr>
                        <a:t>⭐⭐⭐☆</a:t>
                      </a:r>
                    </a:p>
                  </a:txBody>
                  <a:tcPr marL="20456" marR="20456" marT="10228" marB="1022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uz" sz="2000">
                          <a:solidFill>
                            <a:schemeClr val="bg1"/>
                          </a:solidFill>
                        </a:rPr>
                        <a:t>⭐⭐⭐⭐☆ ( kuchli modul tizimi)</a:t>
                      </a:r>
                    </a:p>
                  </a:txBody>
                  <a:tcPr marL="20456" marR="20456" marT="10228" marB="1022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uz" sz="2000">
                          <a:solidFill>
                            <a:schemeClr val="bg1"/>
                          </a:solidFill>
                        </a:rPr>
                        <a:t>⭐⭐⭐⭐☆</a:t>
                      </a:r>
                    </a:p>
                  </a:txBody>
                  <a:tcPr marL="20456" marR="20456" marT="10228" marB="1022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uz" sz="2000">
                          <a:solidFill>
                            <a:schemeClr val="bg1"/>
                          </a:solidFill>
                        </a:rPr>
                        <a:t>Bepul</a:t>
                      </a:r>
                    </a:p>
                  </a:txBody>
                  <a:tcPr marL="20456" marR="20456" marT="10228" marB="1022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uz" sz="2000" dirty="0">
                          <a:solidFill>
                            <a:schemeClr val="bg1"/>
                          </a:solidFill>
                        </a:rPr>
                        <a:t>Yangiliklar, portallar, jamoalar</a:t>
                      </a:r>
                    </a:p>
                  </a:txBody>
                  <a:tcPr marL="20456" marR="20456" marT="10228" marB="1022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5072679"/>
                  </a:ext>
                </a:extLst>
              </a:tr>
              <a:tr h="913873">
                <a:tc>
                  <a:txBody>
                    <a:bodyPr/>
                    <a:lstStyle/>
                    <a:p>
                      <a:r>
                        <a:rPr lang="uz" sz="2000" b="1">
                          <a:solidFill>
                            <a:schemeClr val="bg1"/>
                          </a:solidFill>
                        </a:rPr>
                        <a:t>Drupal</a:t>
                      </a:r>
                      <a:endParaRPr lang="en-US" sz="2000">
                        <a:solidFill>
                          <a:schemeClr val="bg1"/>
                        </a:solidFill>
                      </a:endParaRPr>
                    </a:p>
                  </a:txBody>
                  <a:tcPr marL="20456" marR="20456" marT="10228" marB="1022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uz" sz="2000">
                          <a:solidFill>
                            <a:schemeClr val="bg1"/>
                          </a:solidFill>
                        </a:rPr>
                        <a:t>Katta loyihalar uchun professional CMS</a:t>
                      </a:r>
                    </a:p>
                  </a:txBody>
                  <a:tcPr marL="20456" marR="20456" marT="10228" marB="1022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uz" sz="2000">
                          <a:solidFill>
                            <a:schemeClr val="bg1"/>
                          </a:solidFill>
                        </a:rPr>
                        <a:t>⭐⭐☆☆</a:t>
                      </a:r>
                    </a:p>
                  </a:txBody>
                  <a:tcPr marL="20456" marR="20456" marT="10228" marB="1022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uz" sz="2000">
                          <a:solidFill>
                            <a:schemeClr val="bg1"/>
                          </a:solidFill>
                        </a:rPr>
                        <a:t>⭐⭐⭐⭐⭐ ( maksimal moslashuvchanlik)</a:t>
                      </a:r>
                    </a:p>
                  </a:txBody>
                  <a:tcPr marL="20456" marR="20456" marT="10228" marB="1022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uz" sz="2000">
                          <a:solidFill>
                            <a:schemeClr val="bg1"/>
                          </a:solidFill>
                        </a:rPr>
                        <a:t>⭐⭐⭐⭐⭐ ( yuqori himoya)</a:t>
                      </a:r>
                    </a:p>
                  </a:txBody>
                  <a:tcPr marL="20456" marR="20456" marT="10228" marB="1022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uz" sz="2000">
                          <a:solidFill>
                            <a:schemeClr val="bg1"/>
                          </a:solidFill>
                        </a:rPr>
                        <a:t>Bepul</a:t>
                      </a:r>
                    </a:p>
                  </a:txBody>
                  <a:tcPr marL="20456" marR="20456" marT="10228" marB="1022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uz" sz="2000" dirty="0">
                          <a:solidFill>
                            <a:schemeClr val="bg1"/>
                          </a:solidFill>
                        </a:rPr>
                        <a:t>Hukumat va korporativ </a:t>
                      </a:r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WEB</a:t>
                      </a:r>
                      <a:r>
                        <a:rPr lang="uz" sz="2000" dirty="0">
                          <a:solidFill>
                            <a:schemeClr val="bg1"/>
                          </a:solidFill>
                        </a:rPr>
                        <a:t>-saytlar</a:t>
                      </a:r>
                    </a:p>
                  </a:txBody>
                  <a:tcPr marL="20456" marR="20456" marT="10228" marB="1022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10242393"/>
                  </a:ext>
                </a:extLst>
              </a:tr>
              <a:tr h="913873">
                <a:tc>
                  <a:txBody>
                    <a:bodyPr/>
                    <a:lstStyle/>
                    <a:p>
                      <a:r>
                        <a:rPr lang="uz" sz="2000" b="1">
                          <a:solidFill>
                            <a:schemeClr val="bg1"/>
                          </a:solidFill>
                        </a:rPr>
                        <a:t>OpenCart</a:t>
                      </a:r>
                      <a:endParaRPr lang="en-US" sz="2000">
                        <a:solidFill>
                          <a:schemeClr val="bg1"/>
                        </a:solidFill>
                      </a:endParaRPr>
                    </a:p>
                  </a:txBody>
                  <a:tcPr marL="20456" marR="20456" marT="10228" marB="1022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uz" sz="2000">
                          <a:solidFill>
                            <a:schemeClr val="bg1"/>
                          </a:solidFill>
                        </a:rPr>
                        <a:t>Onlayn do'konlar uchun CMS</a:t>
                      </a:r>
                    </a:p>
                  </a:txBody>
                  <a:tcPr marL="20456" marR="20456" marT="10228" marB="1022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uz" sz="2000">
                          <a:solidFill>
                            <a:schemeClr val="bg1"/>
                          </a:solidFill>
                        </a:rPr>
                        <a:t>⭐⭐⭐⭐☆</a:t>
                      </a:r>
                    </a:p>
                  </a:txBody>
                  <a:tcPr marL="20456" marR="20456" marT="10228" marB="1022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uz" sz="2000">
                          <a:solidFill>
                            <a:schemeClr val="bg1"/>
                          </a:solidFill>
                        </a:rPr>
                        <a:t>⭐⭐⭐⭐☆ ( elektron tijoratga qaratilgan )</a:t>
                      </a:r>
                    </a:p>
                  </a:txBody>
                  <a:tcPr marL="20456" marR="20456" marT="10228" marB="1022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uz" sz="2000">
                          <a:solidFill>
                            <a:schemeClr val="bg1"/>
                          </a:solidFill>
                        </a:rPr>
                        <a:t>⭐⭐⭐☆</a:t>
                      </a:r>
                    </a:p>
                  </a:txBody>
                  <a:tcPr marL="20456" marR="20456" marT="10228" marB="1022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uz" sz="2000">
                          <a:solidFill>
                            <a:schemeClr val="bg1"/>
                          </a:solidFill>
                        </a:rPr>
                        <a:t>Bepul</a:t>
                      </a:r>
                    </a:p>
                  </a:txBody>
                  <a:tcPr marL="20456" marR="20456" marT="10228" marB="1022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uz" sz="2000">
                          <a:solidFill>
                            <a:schemeClr val="bg1"/>
                          </a:solidFill>
                        </a:rPr>
                        <a:t>Onlayn do'konlar</a:t>
                      </a:r>
                    </a:p>
                  </a:txBody>
                  <a:tcPr marL="20456" marR="20456" marT="10228" marB="1022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48982597"/>
                  </a:ext>
                </a:extLst>
              </a:tr>
              <a:tr h="799017">
                <a:tc>
                  <a:txBody>
                    <a:bodyPr/>
                    <a:lstStyle/>
                    <a:p>
                      <a:r>
                        <a:rPr lang="uz" sz="2000" b="1">
                          <a:solidFill>
                            <a:schemeClr val="bg1"/>
                          </a:solidFill>
                        </a:rPr>
                        <a:t>1C - Bitrix</a:t>
                      </a:r>
                      <a:endParaRPr lang="ru-RU" sz="2000">
                        <a:solidFill>
                          <a:schemeClr val="bg1"/>
                        </a:solidFill>
                      </a:endParaRPr>
                    </a:p>
                  </a:txBody>
                  <a:tcPr marL="20456" marR="20456" marT="10228" marB="1022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uz" sz="2000">
                          <a:solidFill>
                            <a:schemeClr val="bg1"/>
                          </a:solidFill>
                        </a:rPr>
                        <a:t>Korxonalar va do'konlar uchun tijorat CMS</a:t>
                      </a:r>
                    </a:p>
                  </a:txBody>
                  <a:tcPr marL="20456" marR="20456" marT="10228" marB="1022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uz" sz="2000">
                          <a:solidFill>
                            <a:schemeClr val="bg1"/>
                          </a:solidFill>
                        </a:rPr>
                        <a:t>⭐⭐⭐☆</a:t>
                      </a:r>
                    </a:p>
                  </a:txBody>
                  <a:tcPr marL="20456" marR="20456" marT="10228" marB="1022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uz" sz="2000">
                          <a:solidFill>
                            <a:schemeClr val="bg1"/>
                          </a:solidFill>
                        </a:rPr>
                        <a:t>⭐⭐⭐⭐⭐</a:t>
                      </a:r>
                    </a:p>
                  </a:txBody>
                  <a:tcPr marL="20456" marR="20456" marT="10228" marB="1022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uz" sz="2000">
                          <a:solidFill>
                            <a:schemeClr val="bg1"/>
                          </a:solidFill>
                        </a:rPr>
                        <a:t>⭐⭐⭐⭐☆</a:t>
                      </a:r>
                    </a:p>
                  </a:txBody>
                  <a:tcPr marL="20456" marR="20456" marT="10228" marB="1022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uz" sz="2000" dirty="0">
                          <a:solidFill>
                            <a:schemeClr val="bg1"/>
                          </a:solidFill>
                        </a:rPr>
                        <a:t>To’lan</a:t>
                      </a:r>
                      <a:r>
                        <a:rPr lang="en-US" sz="2000" dirty="0" err="1">
                          <a:solidFill>
                            <a:schemeClr val="bg1"/>
                          </a:solidFill>
                        </a:rPr>
                        <a:t>adi</a:t>
                      </a:r>
                      <a:r>
                        <a:rPr lang="uz" sz="2000" dirty="0">
                          <a:solidFill>
                            <a:schemeClr val="bg1"/>
                          </a:solidFill>
                        </a:rPr>
                        <a:t>gan</a:t>
                      </a:r>
                    </a:p>
                  </a:txBody>
                  <a:tcPr marL="20456" marR="20456" marT="10228" marB="1022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uz" sz="2000">
                          <a:solidFill>
                            <a:schemeClr val="bg1"/>
                          </a:solidFill>
                        </a:rPr>
                        <a:t>Biznes portallari, do'konlar</a:t>
                      </a:r>
                    </a:p>
                  </a:txBody>
                  <a:tcPr marL="20456" marR="20456" marT="10228" marB="1022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1158470"/>
                  </a:ext>
                </a:extLst>
              </a:tr>
              <a:tr h="1230886">
                <a:tc>
                  <a:txBody>
                    <a:bodyPr/>
                    <a:lstStyle/>
                    <a:p>
                      <a:r>
                        <a:rPr lang="uz" sz="2000" b="1" dirty="0">
                          <a:solidFill>
                            <a:schemeClr val="bg1"/>
                          </a:solidFill>
                        </a:rPr>
                        <a:t>Tilda ( </a:t>
                      </a:r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WEB</a:t>
                      </a:r>
                      <a:r>
                        <a:rPr lang="uz" sz="2000" b="1" dirty="0">
                          <a:solidFill>
                            <a:schemeClr val="bg1"/>
                          </a:solidFill>
                        </a:rPr>
                        <a:t>-sayt yaratuvchisi + CMS)</a:t>
                      </a:r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 marL="20456" marR="20456" marT="10228" marB="1022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uz" sz="2000" dirty="0">
                          <a:solidFill>
                            <a:schemeClr val="bg1"/>
                          </a:solidFill>
                        </a:rPr>
                        <a:t>Tez ochilish sahifasini yaratish</a:t>
                      </a:r>
                    </a:p>
                  </a:txBody>
                  <a:tcPr marL="20456" marR="20456" marT="10228" marB="1022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uz" sz="2000">
                          <a:solidFill>
                            <a:schemeClr val="bg1"/>
                          </a:solidFill>
                        </a:rPr>
                        <a:t>⭐⭐⭐⭐⭐</a:t>
                      </a:r>
                    </a:p>
                  </a:txBody>
                  <a:tcPr marL="20456" marR="20456" marT="10228" marB="1022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uz" sz="2000">
                          <a:solidFill>
                            <a:schemeClr val="bg1"/>
                          </a:solidFill>
                        </a:rPr>
                        <a:t>⭐⭐☆☆</a:t>
                      </a:r>
                    </a:p>
                  </a:txBody>
                  <a:tcPr marL="20456" marR="20456" marT="10228" marB="1022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uz" sz="2000">
                          <a:solidFill>
                            <a:schemeClr val="bg1"/>
                          </a:solidFill>
                        </a:rPr>
                        <a:t>⭐⭐⭐☆</a:t>
                      </a:r>
                    </a:p>
                  </a:txBody>
                  <a:tcPr marL="20456" marR="20456" marT="10228" marB="1022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uz" sz="2000" dirty="0">
                          <a:solidFill>
                            <a:schemeClr val="bg1"/>
                          </a:solidFill>
                        </a:rPr>
                        <a:t>To’lan</a:t>
                      </a:r>
                      <a:r>
                        <a:rPr lang="en-US" sz="2000" dirty="0" err="1">
                          <a:solidFill>
                            <a:schemeClr val="bg1"/>
                          </a:solidFill>
                        </a:rPr>
                        <a:t>adi</a:t>
                      </a:r>
                      <a:r>
                        <a:rPr lang="uz" sz="2000" dirty="0">
                          <a:solidFill>
                            <a:schemeClr val="bg1"/>
                          </a:solidFill>
                        </a:rPr>
                        <a:t>gan (obuna)</a:t>
                      </a:r>
                    </a:p>
                  </a:txBody>
                  <a:tcPr marL="20456" marR="20456" marT="10228" marB="1022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uz" sz="2000" dirty="0" err="1">
                          <a:solidFill>
                            <a:schemeClr val="bg1"/>
                          </a:solidFill>
                        </a:rPr>
                        <a:t>Ochilish sahifalari </a:t>
                      </a:r>
                      <a:r>
                        <a:rPr lang="uz" sz="2000" dirty="0">
                          <a:solidFill>
                            <a:schemeClr val="bg1"/>
                          </a:solidFill>
                        </a:rPr>
                        <a:t>, portfellar, taqdimotlar</a:t>
                      </a:r>
                    </a:p>
                  </a:txBody>
                  <a:tcPr marL="20456" marR="20456" marT="10228" marB="1022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55870582"/>
                  </a:ext>
                </a:extLst>
              </a:tr>
              <a:tr h="913873">
                <a:tc>
                  <a:txBody>
                    <a:bodyPr/>
                    <a:lstStyle/>
                    <a:p>
                      <a:r>
                        <a:rPr lang="uz" sz="2000" b="1" dirty="0">
                          <a:solidFill>
                            <a:schemeClr val="bg1"/>
                          </a:solidFill>
                        </a:rPr>
                        <a:t>Wix ( </a:t>
                      </a:r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WEB</a:t>
                      </a:r>
                      <a:r>
                        <a:rPr lang="uz" sz="2000" b="1" dirty="0">
                          <a:solidFill>
                            <a:schemeClr val="bg1"/>
                          </a:solidFill>
                        </a:rPr>
                        <a:t>-sayt yaratuvchisi)</a:t>
                      </a:r>
                      <a:endParaRPr lang="ru-RU" sz="2000" dirty="0">
                        <a:solidFill>
                          <a:schemeClr val="bg1"/>
                        </a:solidFill>
                      </a:endParaRPr>
                    </a:p>
                  </a:txBody>
                  <a:tcPr marL="20456" marR="20456" marT="10228" marB="1022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uz" sz="2000" dirty="0">
                          <a:solidFill>
                            <a:schemeClr val="bg1"/>
                          </a:solidFill>
                        </a:rPr>
                        <a:t>Kodsiz </a:t>
                      </a:r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WEB</a:t>
                      </a:r>
                      <a:r>
                        <a:rPr lang="uz" sz="2000" dirty="0">
                          <a:solidFill>
                            <a:schemeClr val="bg1"/>
                          </a:solidFill>
                        </a:rPr>
                        <a:t>-saytlar uchun vizual muharriri</a:t>
                      </a:r>
                    </a:p>
                  </a:txBody>
                  <a:tcPr marL="20456" marR="20456" marT="10228" marB="1022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uz" sz="2000">
                          <a:solidFill>
                            <a:schemeClr val="bg1"/>
                          </a:solidFill>
                        </a:rPr>
                        <a:t>⭐⭐⭐⭐⭐</a:t>
                      </a:r>
                    </a:p>
                  </a:txBody>
                  <a:tcPr marL="20456" marR="20456" marT="10228" marB="1022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uz" sz="2000">
                          <a:solidFill>
                            <a:schemeClr val="bg1"/>
                          </a:solidFill>
                        </a:rPr>
                        <a:t>⭐⭐☆☆</a:t>
                      </a:r>
                    </a:p>
                  </a:txBody>
                  <a:tcPr marL="20456" marR="20456" marT="10228" marB="1022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uz" sz="2000">
                          <a:solidFill>
                            <a:schemeClr val="bg1"/>
                          </a:solidFill>
                        </a:rPr>
                        <a:t>⭐⭐⭐☆</a:t>
                      </a:r>
                    </a:p>
                  </a:txBody>
                  <a:tcPr marL="20456" marR="20456" marT="10228" marB="1022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uz" sz="2000" dirty="0">
                          <a:solidFill>
                            <a:schemeClr val="bg1"/>
                          </a:solidFill>
                        </a:rPr>
                        <a:t>To’lan</a:t>
                      </a:r>
                      <a:r>
                        <a:rPr lang="en-US" sz="2000" dirty="0" err="1">
                          <a:solidFill>
                            <a:schemeClr val="bg1"/>
                          </a:solidFill>
                        </a:rPr>
                        <a:t>adi</a:t>
                      </a:r>
                      <a:r>
                        <a:rPr lang="uz" sz="2000" dirty="0">
                          <a:solidFill>
                            <a:schemeClr val="bg1"/>
                          </a:solidFill>
                        </a:rPr>
                        <a:t>gan</a:t>
                      </a:r>
                    </a:p>
                  </a:txBody>
                  <a:tcPr marL="20456" marR="20456" marT="10228" marB="1022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uz" sz="2000" dirty="0">
                          <a:solidFill>
                            <a:schemeClr val="bg1"/>
                          </a:solidFill>
                        </a:rPr>
                        <a:t>Shaxsiy </a:t>
                      </a:r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WEB</a:t>
                      </a:r>
                      <a:r>
                        <a:rPr lang="uz" sz="2000" dirty="0">
                          <a:solidFill>
                            <a:schemeClr val="bg1"/>
                          </a:solidFill>
                        </a:rPr>
                        <a:t>-saytlar, tashrif qog'ozlari</a:t>
                      </a:r>
                    </a:p>
                  </a:txBody>
                  <a:tcPr marL="20456" marR="20456" marT="10228" marB="1022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03496713"/>
                  </a:ext>
                </a:extLst>
              </a:tr>
              <a:tr h="913873">
                <a:tc>
                  <a:txBody>
                    <a:bodyPr/>
                    <a:lstStyle/>
                    <a:p>
                      <a:r>
                        <a:rPr lang="uz" sz="2000" b="1" dirty="0">
                          <a:solidFill>
                            <a:schemeClr val="bg1"/>
                          </a:solidFill>
                        </a:rPr>
                        <a:t>Arvoh</a:t>
                      </a:r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 marL="20456" marR="20456" marT="10228" marB="1022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uz" sz="2000">
                          <a:solidFill>
                            <a:schemeClr val="bg1"/>
                          </a:solidFill>
                        </a:rPr>
                        <a:t>Bloglar va nashrlar uchun CMS</a:t>
                      </a:r>
                    </a:p>
                  </a:txBody>
                  <a:tcPr marL="20456" marR="20456" marT="10228" marB="1022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uz" sz="2000">
                          <a:solidFill>
                            <a:schemeClr val="bg1"/>
                          </a:solidFill>
                        </a:rPr>
                        <a:t>⭐⭐⭐☆</a:t>
                      </a:r>
                    </a:p>
                  </a:txBody>
                  <a:tcPr marL="20456" marR="20456" marT="10228" marB="1022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uz" sz="2000" dirty="0">
                          <a:solidFill>
                            <a:schemeClr val="bg1"/>
                          </a:solidFill>
                        </a:rPr>
                        <a:t>⭐⭐⭐☆</a:t>
                      </a:r>
                    </a:p>
                  </a:txBody>
                  <a:tcPr marL="20456" marR="20456" marT="10228" marB="1022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uz" sz="2000" dirty="0">
                          <a:solidFill>
                            <a:schemeClr val="bg1"/>
                          </a:solidFill>
                        </a:rPr>
                        <a:t>⭐⭐⭐⭐☆</a:t>
                      </a:r>
                    </a:p>
                  </a:txBody>
                  <a:tcPr marL="20456" marR="20456" marT="10228" marB="1022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uz" sz="2000" dirty="0">
                          <a:solidFill>
                            <a:schemeClr val="bg1"/>
                          </a:solidFill>
                        </a:rPr>
                        <a:t>Bepul (xosting pullik)</a:t>
                      </a:r>
                    </a:p>
                  </a:txBody>
                  <a:tcPr marL="20456" marR="20456" marT="10228" marB="1022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uz" sz="2000" dirty="0">
                          <a:solidFill>
                            <a:schemeClr val="bg1"/>
                          </a:solidFill>
                        </a:rPr>
                        <a:t>Bloglar, ommaviy axborot vositalari, mualliflik </a:t>
                      </a:r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WEB</a:t>
                      </a:r>
                      <a:r>
                        <a:rPr lang="uz" sz="2000" dirty="0">
                          <a:solidFill>
                            <a:schemeClr val="bg1"/>
                          </a:solidFill>
                        </a:rPr>
                        <a:t>-saytlari</a:t>
                      </a:r>
                    </a:p>
                  </a:txBody>
                  <a:tcPr marL="20456" marR="20456" marT="10228" marB="1022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96953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164608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41500" y="135845"/>
            <a:ext cx="17805001" cy="10015313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 rot="-5400000">
            <a:off x="8727580" y="-8144967"/>
            <a:ext cx="983453" cy="17654386"/>
            <a:chOff x="0" y="0"/>
            <a:chExt cx="448485" cy="153594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48485" cy="1535945"/>
            </a:xfrm>
            <a:custGeom>
              <a:avLst/>
              <a:gdLst/>
              <a:ahLst/>
              <a:cxnLst/>
              <a:rect l="l" t="t" r="r" b="b"/>
              <a:pathLst>
                <a:path w="448485" h="1535945">
                  <a:moveTo>
                    <a:pt x="0" y="0"/>
                  </a:moveTo>
                  <a:lnTo>
                    <a:pt x="448485" y="0"/>
                  </a:lnTo>
                  <a:lnTo>
                    <a:pt x="448485" y="1535945"/>
                  </a:lnTo>
                  <a:lnTo>
                    <a:pt x="0" y="1535945"/>
                  </a:lnTo>
                  <a:close/>
                </a:path>
              </a:pathLst>
            </a:custGeom>
            <a:gradFill rotWithShape="1">
              <a:gsLst>
                <a:gs pos="0">
                  <a:srgbClr val="3E9D81">
                    <a:alpha val="100000"/>
                  </a:srgbClr>
                </a:gs>
                <a:gs pos="100000">
                  <a:srgbClr val="3E9D81">
                    <a:alpha val="0"/>
                  </a:srgbClr>
                </a:gs>
              </a:gsLst>
              <a:lin ang="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448485" cy="1564520"/>
            </a:xfrm>
            <a:prstGeom prst="rect">
              <a:avLst/>
            </a:prstGeom>
          </p:spPr>
          <p:txBody>
            <a:bodyPr lIns="49458" tIns="49458" rIns="49458" bIns="49458" rtlCol="0" anchor="ctr"/>
            <a:lstStyle/>
            <a:p>
              <a:pPr algn="ctr">
                <a:lnSpc>
                  <a:spcPts val="1908"/>
                </a:lnSpc>
              </a:pPr>
              <a:endParaRPr sz="1752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609600" y="562895"/>
            <a:ext cx="17285181" cy="9588260"/>
            <a:chOff x="0" y="0"/>
            <a:chExt cx="623181" cy="593299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23181" cy="593299"/>
            </a:xfrm>
            <a:custGeom>
              <a:avLst/>
              <a:gdLst/>
              <a:ahLst/>
              <a:cxnLst/>
              <a:rect l="l" t="t" r="r" b="b"/>
              <a:pathLst>
                <a:path w="623181" h="593299">
                  <a:moveTo>
                    <a:pt x="623181" y="105277"/>
                  </a:moveTo>
                  <a:lnTo>
                    <a:pt x="623181" y="488023"/>
                  </a:lnTo>
                  <a:cubicBezTo>
                    <a:pt x="623181" y="515944"/>
                    <a:pt x="612090" y="542721"/>
                    <a:pt x="592347" y="562464"/>
                  </a:cubicBezTo>
                  <a:cubicBezTo>
                    <a:pt x="572603" y="582208"/>
                    <a:pt x="545826" y="593299"/>
                    <a:pt x="517905" y="593299"/>
                  </a:cubicBezTo>
                  <a:lnTo>
                    <a:pt x="105277" y="593299"/>
                  </a:lnTo>
                  <a:cubicBezTo>
                    <a:pt x="47134" y="593299"/>
                    <a:pt x="0" y="546165"/>
                    <a:pt x="0" y="488023"/>
                  </a:cubicBezTo>
                  <a:lnTo>
                    <a:pt x="0" y="105277"/>
                  </a:lnTo>
                  <a:cubicBezTo>
                    <a:pt x="0" y="77356"/>
                    <a:pt x="11092" y="50578"/>
                    <a:pt x="30835" y="30835"/>
                  </a:cubicBezTo>
                  <a:cubicBezTo>
                    <a:pt x="50578" y="11092"/>
                    <a:pt x="77356" y="0"/>
                    <a:pt x="105277" y="0"/>
                  </a:cubicBezTo>
                  <a:lnTo>
                    <a:pt x="517905" y="0"/>
                  </a:lnTo>
                  <a:cubicBezTo>
                    <a:pt x="545826" y="0"/>
                    <a:pt x="572603" y="11092"/>
                    <a:pt x="592347" y="30835"/>
                  </a:cubicBezTo>
                  <a:cubicBezTo>
                    <a:pt x="612090" y="50578"/>
                    <a:pt x="623181" y="77356"/>
                    <a:pt x="623181" y="105277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8AB2A6"/>
              </a:solidFill>
              <a:prstDash val="solid"/>
              <a:round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0"/>
              <a:ext cx="623181" cy="593299"/>
            </a:xfrm>
            <a:prstGeom prst="rect">
              <a:avLst/>
            </a:prstGeom>
          </p:spPr>
          <p:txBody>
            <a:bodyPr lIns="49458" tIns="49458" rIns="49458" bIns="49458" rtlCol="0" anchor="ctr"/>
            <a:lstStyle/>
            <a:p>
              <a:pPr algn="ctr">
                <a:lnSpc>
                  <a:spcPts val="1636"/>
                </a:lnSpc>
              </a:pPr>
              <a:endParaRPr sz="2400"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543832" y="444954"/>
            <a:ext cx="17134567" cy="6238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31"/>
              </a:lnSpc>
            </a:pPr>
            <a:r>
              <a:rPr lang="uz" sz="4800" b="1" dirty="0"/>
              <a:t>Tez rivojlanish uchun zamonaviy </a:t>
            </a:r>
            <a:r>
              <a:rPr lang="en-US" sz="4800" b="1" dirty="0"/>
              <a:t>WEB</a:t>
            </a:r>
            <a:r>
              <a:rPr lang="uz" sz="4800" b="1" dirty="0"/>
              <a:t>-texnologiyalar</a:t>
            </a:r>
            <a:endParaRPr lang="en-US" sz="4400" i="1" spc="-79" dirty="0">
              <a:solidFill>
                <a:schemeClr val="bg1"/>
              </a:solidFill>
              <a:latin typeface="Anton Italics"/>
              <a:ea typeface="Anton Italics"/>
              <a:cs typeface="Anton Italics"/>
              <a:sym typeface="Anton Italics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8740068" y="1137376"/>
            <a:ext cx="1081591" cy="410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36"/>
              </a:lnSpc>
            </a:pPr>
            <a:r>
              <a:rPr lang="uz" sz="1363" spc="-27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Arovvay Industries</a:t>
            </a:r>
          </a:p>
        </p:txBody>
      </p:sp>
      <p:graphicFrame>
        <p:nvGraphicFramePr>
          <p:cNvPr id="6" name="Таблица 5">
            <a:extLst>
              <a:ext uri="{FF2B5EF4-FFF2-40B4-BE49-F238E27FC236}">
                <a16:creationId xmlns:a16="http://schemas.microsoft.com/office/drawing/2014/main" id="{9F51DB98-6BE6-4474-83DC-02A67E0A12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4224111"/>
              </p:ext>
            </p:extLst>
          </p:nvPr>
        </p:nvGraphicFramePr>
        <p:xfrm>
          <a:off x="1066799" y="1428408"/>
          <a:ext cx="16611600" cy="7998320"/>
        </p:xfrm>
        <a:graphic>
          <a:graphicData uri="http://schemas.openxmlformats.org/drawingml/2006/table">
            <a:tbl>
              <a:tblPr/>
              <a:tblGrid>
                <a:gridCol w="5537200">
                  <a:extLst>
                    <a:ext uri="{9D8B030D-6E8A-4147-A177-3AD203B41FA5}">
                      <a16:colId xmlns:a16="http://schemas.microsoft.com/office/drawing/2014/main" val="749960112"/>
                    </a:ext>
                  </a:extLst>
                </a:gridCol>
                <a:gridCol w="5537200">
                  <a:extLst>
                    <a:ext uri="{9D8B030D-6E8A-4147-A177-3AD203B41FA5}">
                      <a16:colId xmlns:a16="http://schemas.microsoft.com/office/drawing/2014/main" val="3249624254"/>
                    </a:ext>
                  </a:extLst>
                </a:gridCol>
                <a:gridCol w="5537200">
                  <a:extLst>
                    <a:ext uri="{9D8B030D-6E8A-4147-A177-3AD203B41FA5}">
                      <a16:colId xmlns:a16="http://schemas.microsoft.com/office/drawing/2014/main" val="3879078691"/>
                    </a:ext>
                  </a:extLst>
                </a:gridCol>
              </a:tblGrid>
              <a:tr h="867890">
                <a:tc>
                  <a:txBody>
                    <a:bodyPr/>
                    <a:lstStyle/>
                    <a:p>
                      <a:r>
                        <a:rPr lang="uz" sz="3600" dirty="0">
                          <a:solidFill>
                            <a:schemeClr val="bg1"/>
                          </a:solidFill>
                        </a:rPr>
                        <a:t>Texnologiya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uz" sz="3600">
                          <a:solidFill>
                            <a:schemeClr val="bg1"/>
                          </a:solidFill>
                        </a:rPr>
                        <a:t>Maqsad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uz" sz="3600">
                          <a:solidFill>
                            <a:schemeClr val="bg1"/>
                          </a:solidFill>
                        </a:rPr>
                        <a:t>Foydalanish misoli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8689530"/>
                  </a:ext>
                </a:extLst>
              </a:tr>
              <a:tr h="867890">
                <a:tc>
                  <a:txBody>
                    <a:bodyPr/>
                    <a:lstStyle/>
                    <a:p>
                      <a:r>
                        <a:rPr lang="uz" sz="3600" b="1">
                          <a:solidFill>
                            <a:schemeClr val="bg1"/>
                          </a:solidFill>
                        </a:rPr>
                        <a:t>HTML5 + CSS3</a:t>
                      </a:r>
                      <a:endParaRPr lang="en-US" sz="360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uz" sz="3600">
                          <a:solidFill>
                            <a:schemeClr val="bg1"/>
                          </a:solidFill>
                        </a:rPr>
                        <a:t>Joylashtirish va dizayn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uz" sz="3600" dirty="0">
                          <a:solidFill>
                            <a:schemeClr val="bg1"/>
                          </a:solidFill>
                        </a:rPr>
                        <a:t>Har qanday </a:t>
                      </a:r>
                      <a:r>
                        <a:rPr lang="en-US" sz="3600" dirty="0">
                          <a:solidFill>
                            <a:schemeClr val="bg1"/>
                          </a:solidFill>
                        </a:rPr>
                        <a:t>WEB</a:t>
                      </a:r>
                      <a:r>
                        <a:rPr lang="uz" sz="3600" dirty="0">
                          <a:solidFill>
                            <a:schemeClr val="bg1"/>
                          </a:solidFill>
                        </a:rPr>
                        <a:t>-sayt asoslari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59868720"/>
                  </a:ext>
                </a:extLst>
              </a:tr>
              <a:tr h="1268455">
                <a:tc>
                  <a:txBody>
                    <a:bodyPr/>
                    <a:lstStyle/>
                    <a:p>
                      <a:r>
                        <a:rPr lang="uz" sz="3600" b="1" dirty="0">
                          <a:solidFill>
                            <a:schemeClr val="bg1"/>
                          </a:solidFill>
                        </a:rPr>
                        <a:t>JavaScript + Reakt / Vue /</a:t>
                      </a:r>
                      <a:endParaRPr lang="en-US" sz="36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uz" sz="3600">
                          <a:solidFill>
                            <a:schemeClr val="bg1"/>
                          </a:solidFill>
                        </a:rPr>
                        <a:t>Dinamik va interaktivlik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uz" sz="3600">
                          <a:solidFill>
                            <a:schemeClr val="bg1"/>
                          </a:solidFill>
                        </a:rPr>
                        <a:t>SPA ( bir sahifali ilovalar)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00738268"/>
                  </a:ext>
                </a:extLst>
              </a:tr>
              <a:tr h="1268455">
                <a:tc>
                  <a:txBody>
                    <a:bodyPr/>
                    <a:lstStyle/>
                    <a:p>
                      <a:r>
                        <a:rPr lang="uz" sz="3600" b="1">
                          <a:solidFill>
                            <a:schemeClr val="bg1"/>
                          </a:solidFill>
                        </a:rPr>
                        <a:t>Bootstrap / Tailwind CSS</a:t>
                      </a:r>
                      <a:endParaRPr lang="en-US" sz="360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uz" sz="3600">
                          <a:solidFill>
                            <a:schemeClr val="bg1"/>
                          </a:solidFill>
                        </a:rPr>
                        <a:t>Tayyor shablonlar va uslublar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uz" sz="3600">
                          <a:solidFill>
                            <a:schemeClr val="bg1"/>
                          </a:solidFill>
                        </a:rPr>
                        <a:t>Tez chiqish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83320501"/>
                  </a:ext>
                </a:extLst>
              </a:tr>
              <a:tr h="867890">
                <a:tc>
                  <a:txBody>
                    <a:bodyPr/>
                    <a:lstStyle/>
                    <a:p>
                      <a:r>
                        <a:rPr lang="uz" sz="3600" b="1">
                          <a:solidFill>
                            <a:schemeClr val="bg1"/>
                          </a:solidFill>
                        </a:rPr>
                        <a:t>Node.js / Express.js</a:t>
                      </a:r>
                      <a:endParaRPr lang="en-US" sz="360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uz" sz="3600">
                          <a:solidFill>
                            <a:schemeClr val="bg1"/>
                          </a:solidFill>
                        </a:rPr>
                        <a:t>Server mantig'i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uz" sz="3600">
                          <a:solidFill>
                            <a:schemeClr val="bg1"/>
                          </a:solidFill>
                        </a:rPr>
                        <a:t>API va backend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5614133"/>
                  </a:ext>
                </a:extLst>
              </a:tr>
              <a:tr h="1268455">
                <a:tc>
                  <a:txBody>
                    <a:bodyPr/>
                    <a:lstStyle/>
                    <a:p>
                      <a:r>
                        <a:rPr lang="uz" sz="3600" b="1">
                          <a:solidFill>
                            <a:schemeClr val="bg1"/>
                          </a:solidFill>
                        </a:rPr>
                        <a:t>Firebase / Supabase</a:t>
                      </a:r>
                      <a:endParaRPr lang="en-US" sz="360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uz" sz="3600">
                          <a:solidFill>
                            <a:schemeClr val="bg1"/>
                          </a:solidFill>
                        </a:rPr>
                        <a:t>Tayyor server infratuzilmasi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uz" sz="3600">
                          <a:solidFill>
                            <a:schemeClr val="bg1"/>
                          </a:solidFill>
                        </a:rPr>
                        <a:t>O'z serveringizsiz ma'lumotlarni saqlash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1996481"/>
                  </a:ext>
                </a:extLst>
              </a:tr>
              <a:tr h="1268455">
                <a:tc>
                  <a:txBody>
                    <a:bodyPr/>
                    <a:lstStyle/>
                    <a:p>
                      <a:r>
                        <a:rPr lang="uz" sz="3600" b="1">
                          <a:solidFill>
                            <a:schemeClr val="bg1"/>
                          </a:solidFill>
                        </a:rPr>
                        <a:t>GitHub sahifalari / Netlify / Vercel</a:t>
                      </a:r>
                      <a:endParaRPr lang="en-US" sz="360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uz" sz="3600" dirty="0">
                          <a:solidFill>
                            <a:schemeClr val="bg1"/>
                          </a:solidFill>
                        </a:rPr>
                        <a:t>Internetda tez </a:t>
                      </a:r>
                      <a:r>
                        <a:rPr lang="en-US" sz="3600" dirty="0">
                          <a:solidFill>
                            <a:schemeClr val="bg1"/>
                          </a:solidFill>
                        </a:rPr>
                        <a:t>WEB</a:t>
                      </a:r>
                      <a:r>
                        <a:rPr lang="uz" sz="3600" dirty="0">
                          <a:solidFill>
                            <a:schemeClr val="bg1"/>
                          </a:solidFill>
                        </a:rPr>
                        <a:t>-sayt nashr qilish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uz" sz="3600" dirty="0">
                          <a:solidFill>
                            <a:schemeClr val="bg1"/>
                          </a:solidFill>
                        </a:rPr>
                        <a:t>Bepul xosting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04298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495648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41500" y="135845"/>
            <a:ext cx="17805001" cy="10015313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136959" y="5408285"/>
            <a:ext cx="13780199" cy="3728205"/>
            <a:chOff x="0" y="0"/>
            <a:chExt cx="2351840" cy="63628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351840" cy="636285"/>
            </a:xfrm>
            <a:custGeom>
              <a:avLst/>
              <a:gdLst/>
              <a:ahLst/>
              <a:cxnLst/>
              <a:rect l="l" t="t" r="r" b="b"/>
              <a:pathLst>
                <a:path w="2351840" h="636285">
                  <a:moveTo>
                    <a:pt x="2351840" y="27896"/>
                  </a:moveTo>
                  <a:lnTo>
                    <a:pt x="2351840" y="608389"/>
                  </a:lnTo>
                  <a:cubicBezTo>
                    <a:pt x="2351840" y="615787"/>
                    <a:pt x="2348901" y="622883"/>
                    <a:pt x="2343670" y="628114"/>
                  </a:cubicBezTo>
                  <a:cubicBezTo>
                    <a:pt x="2338438" y="633346"/>
                    <a:pt x="2331343" y="636285"/>
                    <a:pt x="2323945" y="636285"/>
                  </a:cubicBezTo>
                  <a:lnTo>
                    <a:pt x="27896" y="636285"/>
                  </a:lnTo>
                  <a:cubicBezTo>
                    <a:pt x="20497" y="636285"/>
                    <a:pt x="13402" y="633346"/>
                    <a:pt x="8170" y="628114"/>
                  </a:cubicBezTo>
                  <a:cubicBezTo>
                    <a:pt x="2939" y="622883"/>
                    <a:pt x="0" y="615787"/>
                    <a:pt x="0" y="608389"/>
                  </a:cubicBezTo>
                  <a:lnTo>
                    <a:pt x="0" y="27896"/>
                  </a:lnTo>
                  <a:cubicBezTo>
                    <a:pt x="0" y="20497"/>
                    <a:pt x="2939" y="13402"/>
                    <a:pt x="8170" y="8170"/>
                  </a:cubicBezTo>
                  <a:cubicBezTo>
                    <a:pt x="13402" y="2939"/>
                    <a:pt x="20497" y="0"/>
                    <a:pt x="27896" y="0"/>
                  </a:cubicBezTo>
                  <a:lnTo>
                    <a:pt x="2323945" y="0"/>
                  </a:lnTo>
                  <a:cubicBezTo>
                    <a:pt x="2331343" y="0"/>
                    <a:pt x="2338438" y="2939"/>
                    <a:pt x="2343670" y="8170"/>
                  </a:cubicBezTo>
                  <a:cubicBezTo>
                    <a:pt x="2348901" y="13402"/>
                    <a:pt x="2351840" y="20497"/>
                    <a:pt x="2351840" y="27896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8AB2A6"/>
              </a:solidFill>
              <a:prstDash val="solid"/>
              <a:round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2351840" cy="636285"/>
            </a:xfrm>
            <a:prstGeom prst="rect">
              <a:avLst/>
            </a:prstGeom>
          </p:spPr>
          <p:txBody>
            <a:bodyPr lIns="49458" tIns="49458" rIns="49458" bIns="49458" rtlCol="0" anchor="ctr"/>
            <a:lstStyle/>
            <a:p>
              <a:pPr algn="ctr">
                <a:lnSpc>
                  <a:spcPts val="1636"/>
                </a:lnSpc>
              </a:pPr>
              <a:endParaRPr sz="1752"/>
            </a:p>
          </p:txBody>
        </p:sp>
      </p:grpSp>
      <p:sp>
        <p:nvSpPr>
          <p:cNvPr id="6" name="Freeform 6"/>
          <p:cNvSpPr/>
          <p:nvPr/>
        </p:nvSpPr>
        <p:spPr>
          <a:xfrm>
            <a:off x="-1224094" y="8754734"/>
            <a:ext cx="381759" cy="381759"/>
          </a:xfrm>
          <a:custGeom>
            <a:avLst/>
            <a:gdLst/>
            <a:ahLst/>
            <a:cxnLst/>
            <a:rect l="l" t="t" r="r" b="b"/>
            <a:pathLst>
              <a:path w="392115" h="392115">
                <a:moveTo>
                  <a:pt x="0" y="0"/>
                </a:moveTo>
                <a:lnTo>
                  <a:pt x="392115" y="0"/>
                </a:lnTo>
                <a:lnTo>
                  <a:pt x="392115" y="392114"/>
                </a:lnTo>
                <a:lnTo>
                  <a:pt x="0" y="39211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 rot="-10800000">
            <a:off x="14373785" y="6259946"/>
            <a:ext cx="3874666" cy="2889680"/>
            <a:chOff x="0" y="0"/>
            <a:chExt cx="1048171" cy="78171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048171" cy="781713"/>
            </a:xfrm>
            <a:custGeom>
              <a:avLst/>
              <a:gdLst/>
              <a:ahLst/>
              <a:cxnLst/>
              <a:rect l="l" t="t" r="r" b="b"/>
              <a:pathLst>
                <a:path w="1048171" h="781713">
                  <a:moveTo>
                    <a:pt x="0" y="0"/>
                  </a:moveTo>
                  <a:lnTo>
                    <a:pt x="1048171" y="0"/>
                  </a:lnTo>
                  <a:lnTo>
                    <a:pt x="1048171" y="781713"/>
                  </a:lnTo>
                  <a:lnTo>
                    <a:pt x="0" y="781713"/>
                  </a:lnTo>
                  <a:close/>
                </a:path>
              </a:pathLst>
            </a:custGeom>
            <a:gradFill rotWithShape="1">
              <a:gsLst>
                <a:gs pos="0">
                  <a:srgbClr val="3E9D81">
                    <a:alpha val="100000"/>
                  </a:srgbClr>
                </a:gs>
                <a:gs pos="100000">
                  <a:srgbClr val="3E9D81">
                    <a:alpha val="0"/>
                  </a:srgbClr>
                </a:gs>
              </a:gsLst>
              <a:lin ang="0"/>
            </a:gradFill>
          </p:spPr>
        </p:sp>
        <p:sp>
          <p:nvSpPr>
            <p:cNvPr id="9" name="TextBox 9"/>
            <p:cNvSpPr txBox="1"/>
            <p:nvPr/>
          </p:nvSpPr>
          <p:spPr>
            <a:xfrm>
              <a:off x="0" y="-28575"/>
              <a:ext cx="1048171" cy="810288"/>
            </a:xfrm>
            <a:prstGeom prst="rect">
              <a:avLst/>
            </a:prstGeom>
          </p:spPr>
          <p:txBody>
            <a:bodyPr lIns="49458" tIns="49458" rIns="49458" bIns="49458" rtlCol="0" anchor="ctr"/>
            <a:lstStyle/>
            <a:p>
              <a:pPr algn="ctr">
                <a:lnSpc>
                  <a:spcPts val="1908"/>
                </a:lnSpc>
              </a:pPr>
              <a:endParaRPr sz="1752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0981454" y="3687108"/>
            <a:ext cx="6028077" cy="5449382"/>
            <a:chOff x="0" y="0"/>
            <a:chExt cx="6350000" cy="5740400"/>
          </a:xfrm>
        </p:grpSpPr>
        <p:sp>
          <p:nvSpPr>
            <p:cNvPr id="11" name="Freeform 11"/>
            <p:cNvSpPr/>
            <p:nvPr/>
          </p:nvSpPr>
          <p:spPr>
            <a:xfrm flipH="1">
              <a:off x="0" y="0"/>
              <a:ext cx="6351270" cy="5741670"/>
            </a:xfrm>
            <a:custGeom>
              <a:avLst/>
              <a:gdLst/>
              <a:ahLst/>
              <a:cxnLst/>
              <a:rect l="l" t="t" r="r" b="b"/>
              <a:pathLst>
                <a:path w="6351270" h="5741670">
                  <a:moveTo>
                    <a:pt x="6351270" y="542290"/>
                  </a:moveTo>
                  <a:lnTo>
                    <a:pt x="6351270" y="2392680"/>
                  </a:lnTo>
                  <a:cubicBezTo>
                    <a:pt x="6351270" y="2691130"/>
                    <a:pt x="6108700" y="2933700"/>
                    <a:pt x="5808980" y="2933700"/>
                  </a:cubicBezTo>
                  <a:lnTo>
                    <a:pt x="5203190" y="2933700"/>
                  </a:lnTo>
                  <a:cubicBezTo>
                    <a:pt x="4903470" y="2933700"/>
                    <a:pt x="4660900" y="3176270"/>
                    <a:pt x="4660900" y="3475990"/>
                  </a:cubicBezTo>
                  <a:lnTo>
                    <a:pt x="4660900" y="5199380"/>
                  </a:lnTo>
                  <a:cubicBezTo>
                    <a:pt x="4660900" y="5499100"/>
                    <a:pt x="4418330" y="5741670"/>
                    <a:pt x="4118610" y="5741670"/>
                  </a:cubicBezTo>
                  <a:lnTo>
                    <a:pt x="2752090" y="5741670"/>
                  </a:lnTo>
                  <a:cubicBezTo>
                    <a:pt x="2616200" y="5741670"/>
                    <a:pt x="2484120" y="5689600"/>
                    <a:pt x="2383790" y="5598160"/>
                  </a:cubicBezTo>
                  <a:lnTo>
                    <a:pt x="173990" y="3553460"/>
                  </a:lnTo>
                  <a:cubicBezTo>
                    <a:pt x="63500" y="3450590"/>
                    <a:pt x="0" y="3307080"/>
                    <a:pt x="0" y="3155950"/>
                  </a:cubicBezTo>
                  <a:lnTo>
                    <a:pt x="0" y="542290"/>
                  </a:lnTo>
                  <a:cubicBezTo>
                    <a:pt x="1270" y="242570"/>
                    <a:pt x="243840" y="0"/>
                    <a:pt x="543560" y="0"/>
                  </a:cubicBezTo>
                  <a:lnTo>
                    <a:pt x="5808980" y="0"/>
                  </a:lnTo>
                  <a:cubicBezTo>
                    <a:pt x="6108700" y="0"/>
                    <a:pt x="6351270" y="242570"/>
                    <a:pt x="6351270" y="542290"/>
                  </a:cubicBezTo>
                  <a:close/>
                </a:path>
              </a:pathLst>
            </a:custGeom>
            <a:blipFill>
              <a:blip r:embed="rId6"/>
              <a:stretch>
                <a:fillRect l="-17716" r="-17716"/>
              </a:stretch>
            </a:blipFill>
          </p:spPr>
        </p:sp>
      </p:grpSp>
      <p:grpSp>
        <p:nvGrpSpPr>
          <p:cNvPr id="12" name="Group 12"/>
          <p:cNvGrpSpPr/>
          <p:nvPr/>
        </p:nvGrpSpPr>
        <p:grpSpPr>
          <a:xfrm>
            <a:off x="241501" y="1150516"/>
            <a:ext cx="4463685" cy="3513143"/>
            <a:chOff x="0" y="0"/>
            <a:chExt cx="1207512" cy="95037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207512" cy="950372"/>
            </a:xfrm>
            <a:custGeom>
              <a:avLst/>
              <a:gdLst/>
              <a:ahLst/>
              <a:cxnLst/>
              <a:rect l="l" t="t" r="r" b="b"/>
              <a:pathLst>
                <a:path w="1207512" h="950372">
                  <a:moveTo>
                    <a:pt x="0" y="0"/>
                  </a:moveTo>
                  <a:lnTo>
                    <a:pt x="1207512" y="0"/>
                  </a:lnTo>
                  <a:lnTo>
                    <a:pt x="1207512" y="950372"/>
                  </a:lnTo>
                  <a:lnTo>
                    <a:pt x="0" y="950372"/>
                  </a:lnTo>
                  <a:close/>
                </a:path>
              </a:pathLst>
            </a:custGeom>
            <a:gradFill rotWithShape="1">
              <a:gsLst>
                <a:gs pos="0">
                  <a:srgbClr val="3E9D81">
                    <a:alpha val="100000"/>
                  </a:srgbClr>
                </a:gs>
                <a:gs pos="100000">
                  <a:srgbClr val="3E9D81">
                    <a:alpha val="0"/>
                  </a:srgbClr>
                </a:gs>
              </a:gsLst>
              <a:lin ang="0"/>
            </a:gradFill>
          </p:spPr>
        </p:sp>
        <p:sp>
          <p:nvSpPr>
            <p:cNvPr id="14" name="TextBox 14"/>
            <p:cNvSpPr txBox="1"/>
            <p:nvPr/>
          </p:nvSpPr>
          <p:spPr>
            <a:xfrm>
              <a:off x="0" y="-28575"/>
              <a:ext cx="1207512" cy="978947"/>
            </a:xfrm>
            <a:prstGeom prst="rect">
              <a:avLst/>
            </a:prstGeom>
          </p:spPr>
          <p:txBody>
            <a:bodyPr lIns="49458" tIns="49458" rIns="49458" bIns="49458" rtlCol="0" anchor="ctr"/>
            <a:lstStyle/>
            <a:p>
              <a:pPr algn="ctr">
                <a:lnSpc>
                  <a:spcPts val="1908"/>
                </a:lnSpc>
              </a:pPr>
              <a:endParaRPr sz="1752"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243032" y="1137376"/>
            <a:ext cx="7829516" cy="3526280"/>
            <a:chOff x="0" y="0"/>
            <a:chExt cx="8459470" cy="38100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459470" cy="3808730"/>
            </a:xfrm>
            <a:custGeom>
              <a:avLst/>
              <a:gdLst/>
              <a:ahLst/>
              <a:cxnLst/>
              <a:rect l="l" t="t" r="r" b="b"/>
              <a:pathLst>
                <a:path w="8459470" h="3808730">
                  <a:moveTo>
                    <a:pt x="458470" y="0"/>
                  </a:moveTo>
                  <a:lnTo>
                    <a:pt x="8001000" y="0"/>
                  </a:lnTo>
                  <a:cubicBezTo>
                    <a:pt x="8255000" y="0"/>
                    <a:pt x="8459470" y="205740"/>
                    <a:pt x="8459470" y="458470"/>
                  </a:cubicBezTo>
                  <a:lnTo>
                    <a:pt x="8459470" y="2320290"/>
                  </a:lnTo>
                  <a:cubicBezTo>
                    <a:pt x="8459470" y="2451100"/>
                    <a:pt x="8403590" y="2576830"/>
                    <a:pt x="8304530" y="2663190"/>
                  </a:cubicBezTo>
                  <a:lnTo>
                    <a:pt x="7141210" y="3693160"/>
                  </a:lnTo>
                  <a:cubicBezTo>
                    <a:pt x="7057390" y="3768090"/>
                    <a:pt x="6949440" y="3808730"/>
                    <a:pt x="6836410" y="3808730"/>
                  </a:cubicBezTo>
                  <a:lnTo>
                    <a:pt x="3760470" y="3808730"/>
                  </a:lnTo>
                  <a:cubicBezTo>
                    <a:pt x="3506470" y="3808730"/>
                    <a:pt x="3302000" y="3602990"/>
                    <a:pt x="3302000" y="3350260"/>
                  </a:cubicBezTo>
                  <a:lnTo>
                    <a:pt x="3302000" y="3227070"/>
                  </a:lnTo>
                  <a:cubicBezTo>
                    <a:pt x="3302000" y="2973070"/>
                    <a:pt x="3096260" y="2768600"/>
                    <a:pt x="2843530" y="2768600"/>
                  </a:cubicBezTo>
                  <a:lnTo>
                    <a:pt x="458470" y="2768600"/>
                  </a:lnTo>
                  <a:cubicBezTo>
                    <a:pt x="205740" y="2768600"/>
                    <a:pt x="0" y="2562860"/>
                    <a:pt x="0" y="2310130"/>
                  </a:cubicBezTo>
                  <a:lnTo>
                    <a:pt x="0" y="458470"/>
                  </a:lnTo>
                  <a:cubicBezTo>
                    <a:pt x="0" y="205740"/>
                    <a:pt x="205740" y="0"/>
                    <a:pt x="458470" y="0"/>
                  </a:cubicBezTo>
                  <a:close/>
                </a:path>
              </a:pathLst>
            </a:custGeom>
            <a:blipFill>
              <a:blip r:embed="rId7"/>
              <a:stretch>
                <a:fillRect t="-23989" b="-23989"/>
              </a:stretch>
            </a:blipFill>
          </p:spPr>
        </p:sp>
      </p:grpSp>
      <p:sp>
        <p:nvSpPr>
          <p:cNvPr id="17" name="Freeform 17"/>
          <p:cNvSpPr/>
          <p:nvPr/>
        </p:nvSpPr>
        <p:spPr>
          <a:xfrm>
            <a:off x="9297933" y="5599806"/>
            <a:ext cx="707613" cy="707613"/>
          </a:xfrm>
          <a:custGeom>
            <a:avLst/>
            <a:gdLst/>
            <a:ahLst/>
            <a:cxnLst/>
            <a:rect l="l" t="t" r="r" b="b"/>
            <a:pathLst>
              <a:path w="726809" h="726809">
                <a:moveTo>
                  <a:pt x="0" y="0"/>
                </a:moveTo>
                <a:lnTo>
                  <a:pt x="726809" y="0"/>
                </a:lnTo>
                <a:lnTo>
                  <a:pt x="726809" y="726809"/>
                </a:lnTo>
                <a:lnTo>
                  <a:pt x="0" y="7268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10156383" y="716746"/>
            <a:ext cx="7488237" cy="20005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777"/>
              </a:lnSpc>
            </a:pPr>
            <a:r>
              <a:rPr lang="uz" sz="6600" i="1" spc="-327" dirty="0">
                <a:solidFill>
                  <a:srgbClr val="8AB2A6"/>
                </a:solidFill>
                <a:latin typeface="Anton Italics"/>
                <a:ea typeface="Anton Italics"/>
                <a:cs typeface="Anton Italics"/>
                <a:sym typeface="Anton Italics"/>
              </a:rPr>
              <a:t>JAMOALARDA </a:t>
            </a:r>
            <a:r>
              <a:rPr lang="en-US" sz="6600" i="1" spc="-327" dirty="0">
                <a:solidFill>
                  <a:srgbClr val="8AB2A6"/>
                </a:solidFill>
                <a:latin typeface="Anton Italics"/>
                <a:ea typeface="Anton Italics"/>
                <a:cs typeface="Anton Italics"/>
                <a:sym typeface="Anton Italics"/>
              </a:rPr>
              <a:t>WEB</a:t>
            </a:r>
            <a:r>
              <a:rPr lang="uz" sz="6600" i="1" spc="-327" dirty="0">
                <a:solidFill>
                  <a:srgbClr val="8AB2A6"/>
                </a:solidFill>
                <a:latin typeface="Anton Italics"/>
                <a:ea typeface="Anton Italics"/>
                <a:cs typeface="Anton Italics"/>
                <a:sym typeface="Anton Italics"/>
              </a:rPr>
              <a:t> DASTURCHILAR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532958" y="5800741"/>
            <a:ext cx="8915842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31"/>
              </a:lnSpc>
            </a:pPr>
            <a:r>
              <a:rPr lang="uz" sz="4026" i="1" spc="-79" dirty="0">
                <a:solidFill>
                  <a:srgbClr val="FFFFFF"/>
                </a:solidFill>
                <a:latin typeface="Anton Italics"/>
                <a:ea typeface="Anton Italics"/>
                <a:cs typeface="Anton Italics"/>
                <a:sym typeface="Anton Italics"/>
              </a:rPr>
              <a:t>HAMKORLIK - MUVAFFAQIYAT ASOSIDIR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28516" y="6596790"/>
            <a:ext cx="3676670" cy="22159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80000"/>
              </a:lnSpc>
            </a:pPr>
            <a:r>
              <a:rPr lang="en-US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WEB</a:t>
            </a:r>
            <a:r>
              <a:rPr lang="uz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-ishlab chiquvchilar odatda dizaynerlar , mutaxassislar bilan ishlash UX tomonidan , mualliflar tarkib va sinovchilar . </a:t>
            </a:r>
            <a:r>
              <a:rPr lang="uz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Ularning</a:t>
            </a:r>
            <a:r>
              <a:rPr lang="uz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</a:t>
            </a:r>
            <a:r>
              <a:rPr lang="uz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hissa</a:t>
            </a:r>
            <a:r>
              <a:rPr lang="uz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</a:t>
            </a:r>
            <a:r>
              <a:rPr lang="uz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ega</a:t>
            </a:r>
            <a:r>
              <a:rPr lang="uz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</a:t>
            </a:r>
            <a:r>
              <a:rPr lang="uz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hal qiluvchi</a:t>
            </a:r>
            <a:r>
              <a:rPr lang="uz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</a:t>
            </a:r>
            <a:r>
              <a:rPr lang="uz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ma'nosi</a:t>
            </a:r>
            <a:r>
              <a:rPr lang="uz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</a:t>
            </a:r>
            <a:r>
              <a:rPr lang="uz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yoqilgan</a:t>
            </a:r>
            <a:r>
              <a:rPr lang="uz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</a:t>
            </a:r>
            <a:r>
              <a:rPr lang="uz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har biri</a:t>
            </a:r>
            <a:r>
              <a:rPr lang="uz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</a:t>
            </a:r>
            <a:r>
              <a:rPr lang="uz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bosqich</a:t>
            </a:r>
            <a:r>
              <a:rPr lang="uz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</a:t>
            </a:r>
            <a:r>
              <a:rPr lang="uz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ishlanmalar </a:t>
            </a:r>
            <a:r>
              <a:rPr lang="uz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, </a:t>
            </a:r>
            <a:r>
              <a:rPr lang="uz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ta'minlash</a:t>
            </a:r>
            <a:r>
              <a:rPr lang="uz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</a:t>
            </a:r>
            <a:r>
              <a:rPr lang="uz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yozishmalar</a:t>
            </a:r>
            <a:r>
              <a:rPr lang="uz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</a:t>
            </a:r>
            <a:r>
              <a:rPr lang="uz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ehtiyojlari</a:t>
            </a:r>
            <a:r>
              <a:rPr lang="uz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</a:t>
            </a:r>
            <a:r>
              <a:rPr lang="uz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foydalanuvchilar </a:t>
            </a:r>
            <a:r>
              <a:rPr lang="uz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va </a:t>
            </a:r>
            <a:r>
              <a:rPr lang="uz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texnik</a:t>
            </a:r>
            <a:r>
              <a:rPr lang="uz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</a:t>
            </a:r>
            <a:r>
              <a:rPr lang="uz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fizibilite </a:t>
            </a:r>
            <a:r>
              <a:rPr lang="uz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. </a:t>
            </a:r>
            <a:r>
              <a:rPr lang="uz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Yaxshi</a:t>
            </a:r>
            <a:r>
              <a:rPr lang="uz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</a:t>
            </a:r>
            <a:r>
              <a:rPr lang="uz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aloqa</a:t>
            </a:r>
            <a:r>
              <a:rPr lang="uz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</a:t>
            </a:r>
            <a:r>
              <a:rPr lang="uz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yordam beradi</a:t>
            </a:r>
            <a:r>
              <a:rPr lang="uz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</a:t>
            </a:r>
            <a:r>
              <a:rPr lang="uz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sinxronlash</a:t>
            </a:r>
            <a:r>
              <a:rPr lang="uz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</a:t>
            </a:r>
            <a:r>
              <a:rPr lang="uz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muddatlari </a:t>
            </a:r>
            <a:r>
              <a:rPr lang="uz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va </a:t>
            </a:r>
            <a:r>
              <a:rPr lang="uz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natijalari </a:t>
            </a:r>
            <a:r>
              <a:rPr lang="uz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.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5789021" y="6652236"/>
            <a:ext cx="4169663" cy="19943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80000"/>
              </a:lnSpc>
            </a:pPr>
            <a:r>
              <a:rPr lang="uz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Birgalikda</a:t>
            </a:r>
            <a:r>
              <a:rPr lang="uz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​</a:t>
            </a:r>
            <a:r>
              <a:rPr lang="uz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</a:t>
            </a:r>
            <a:r>
              <a:rPr lang="uz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jamoalar</a:t>
            </a:r>
            <a:r>
              <a:rPr lang="uz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</a:t>
            </a:r>
            <a:r>
              <a:rPr lang="uz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ishlab chiquvchilar</a:t>
            </a:r>
            <a:r>
              <a:rPr lang="uz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</a:t>
            </a:r>
            <a:r>
              <a:rPr lang="uz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kerak</a:t>
            </a:r>
            <a:r>
              <a:rPr lang="uz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</a:t>
            </a:r>
            <a:r>
              <a:rPr lang="uz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tushunish</a:t>
            </a:r>
            <a:r>
              <a:rPr lang="uz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</a:t>
            </a:r>
            <a:r>
              <a:rPr lang="uz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Qanaqasiga</a:t>
            </a:r>
            <a:r>
              <a:rPr lang="uz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</a:t>
            </a:r>
            <a:r>
              <a:rPr lang="uz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ijodiy</a:t>
            </a:r>
            <a:r>
              <a:rPr lang="uz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</a:t>
            </a:r>
            <a:r>
              <a:rPr lang="uz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ko'rish </a:t>
            </a:r>
            <a:r>
              <a:rPr lang="uz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va </a:t>
            </a:r>
            <a:r>
              <a:rPr lang="uz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texnik</a:t>
            </a:r>
            <a:r>
              <a:rPr lang="uz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</a:t>
            </a:r>
            <a:r>
              <a:rPr lang="uz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cheklovlar </a:t>
            </a:r>
            <a:r>
              <a:rPr lang="uz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. </a:t>
            </a:r>
            <a:r>
              <a:rPr lang="uz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Ular</a:t>
            </a:r>
            <a:r>
              <a:rPr lang="uz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</a:t>
            </a:r>
            <a:r>
              <a:rPr lang="uz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mujassamlashtirmoq</a:t>
            </a:r>
            <a:r>
              <a:rPr lang="uz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</a:t>
            </a:r>
            <a:r>
              <a:rPr lang="uz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tushunchalarni ishlashga </a:t>
            </a:r>
            <a:r>
              <a:rPr lang="uz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aylantiradi </a:t>
            </a:r>
            <a:r>
              <a:rPr lang="uz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kod </a:t>
            </a:r>
            <a:r>
              <a:rPr lang="uz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, </a:t>
            </a:r>
            <a:r>
              <a:rPr lang="uz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shuningdek</a:t>
            </a:r>
            <a:r>
              <a:rPr lang="uz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</a:t>
            </a:r>
            <a:r>
              <a:rPr lang="uz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taklif</a:t>
            </a:r>
            <a:r>
              <a:rPr lang="uz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</a:t>
            </a:r>
            <a:r>
              <a:rPr lang="uz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tushunish</a:t>
            </a:r>
            <a:r>
              <a:rPr lang="uz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</a:t>
            </a:r>
            <a:r>
              <a:rPr lang="uz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optimallashtirish </a:t>
            </a:r>
            <a:r>
              <a:rPr lang="uz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, </a:t>
            </a:r>
            <a:r>
              <a:rPr lang="uz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miqyoslash </a:t>
            </a:r>
            <a:r>
              <a:rPr lang="uz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va </a:t>
            </a:r>
            <a:r>
              <a:rPr lang="uz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kelajak</a:t>
            </a:r>
            <a:r>
              <a:rPr lang="uz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</a:t>
            </a:r>
            <a:r>
              <a:rPr lang="uz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xizmat </a:t>
            </a:r>
            <a:r>
              <a:rPr lang="uz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. </a:t>
            </a:r>
            <a:r>
              <a:rPr lang="uz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Ularning</a:t>
            </a:r>
            <a:r>
              <a:rPr lang="uz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</a:t>
            </a:r>
            <a:r>
              <a:rPr lang="uz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ikki barobar</a:t>
            </a:r>
            <a:r>
              <a:rPr lang="uz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</a:t>
            </a:r>
            <a:r>
              <a:rPr lang="uz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roli</a:t>
            </a:r>
            <a:r>
              <a:rPr lang="uz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</a:t>
            </a:r>
            <a:r>
              <a:rPr lang="uz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talab qiladi</a:t>
            </a:r>
            <a:r>
              <a:rPr lang="uz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</a:t>
            </a:r>
            <a:r>
              <a:rPr lang="uz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moslashuvchanlik </a:t>
            </a:r>
            <a:r>
              <a:rPr lang="uz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va </a:t>
            </a:r>
            <a:r>
              <a:rPr lang="uz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mahorat</a:t>
            </a:r>
            <a:r>
              <a:rPr lang="uz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</a:t>
            </a:r>
            <a:r>
              <a:rPr lang="uz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qaror</a:t>
            </a:r>
            <a:r>
              <a:rPr lang="uz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</a:t>
            </a:r>
            <a:r>
              <a:rPr lang="uz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muammolar </a:t>
            </a:r>
            <a:r>
              <a:rPr lang="uz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41500" y="135845"/>
            <a:ext cx="17805001" cy="10015313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241500" y="5408998"/>
            <a:ext cx="2898574" cy="3740631"/>
            <a:chOff x="0" y="0"/>
            <a:chExt cx="784120" cy="101191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784120" cy="1011912"/>
            </a:xfrm>
            <a:custGeom>
              <a:avLst/>
              <a:gdLst/>
              <a:ahLst/>
              <a:cxnLst/>
              <a:rect l="l" t="t" r="r" b="b"/>
              <a:pathLst>
                <a:path w="784120" h="1011912">
                  <a:moveTo>
                    <a:pt x="0" y="0"/>
                  </a:moveTo>
                  <a:lnTo>
                    <a:pt x="784120" y="0"/>
                  </a:lnTo>
                  <a:lnTo>
                    <a:pt x="784120" y="1011912"/>
                  </a:lnTo>
                  <a:lnTo>
                    <a:pt x="0" y="1011912"/>
                  </a:lnTo>
                  <a:close/>
                </a:path>
              </a:pathLst>
            </a:custGeom>
            <a:gradFill rotWithShape="1">
              <a:gsLst>
                <a:gs pos="0">
                  <a:srgbClr val="3E9D81">
                    <a:alpha val="100000"/>
                  </a:srgbClr>
                </a:gs>
                <a:gs pos="100000">
                  <a:srgbClr val="3E9D81">
                    <a:alpha val="0"/>
                  </a:srgbClr>
                </a:gs>
              </a:gsLst>
              <a:lin ang="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784120" cy="1040487"/>
            </a:xfrm>
            <a:prstGeom prst="rect">
              <a:avLst/>
            </a:prstGeom>
          </p:spPr>
          <p:txBody>
            <a:bodyPr lIns="49458" tIns="49458" rIns="49458" bIns="49458" rtlCol="0" anchor="ctr"/>
            <a:lstStyle/>
            <a:p>
              <a:pPr algn="ctr">
                <a:lnSpc>
                  <a:spcPts val="1908"/>
                </a:lnSpc>
              </a:pPr>
              <a:endParaRPr sz="1752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243030" y="1137374"/>
            <a:ext cx="16803469" cy="4006125"/>
            <a:chOff x="0" y="0"/>
            <a:chExt cx="2696887" cy="49841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696887" cy="498419"/>
            </a:xfrm>
            <a:custGeom>
              <a:avLst/>
              <a:gdLst/>
              <a:ahLst/>
              <a:cxnLst/>
              <a:rect l="l" t="t" r="r" b="b"/>
              <a:pathLst>
                <a:path w="2696887" h="498419">
                  <a:moveTo>
                    <a:pt x="2696887" y="24327"/>
                  </a:moveTo>
                  <a:lnTo>
                    <a:pt x="2696887" y="474093"/>
                  </a:lnTo>
                  <a:cubicBezTo>
                    <a:pt x="2696887" y="487528"/>
                    <a:pt x="2685995" y="498419"/>
                    <a:pt x="2672560" y="498419"/>
                  </a:cubicBezTo>
                  <a:lnTo>
                    <a:pt x="24327" y="498419"/>
                  </a:lnTo>
                  <a:cubicBezTo>
                    <a:pt x="10891" y="498419"/>
                    <a:pt x="0" y="487528"/>
                    <a:pt x="0" y="474093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lnTo>
                    <a:pt x="2672560" y="0"/>
                  </a:lnTo>
                  <a:cubicBezTo>
                    <a:pt x="2685995" y="0"/>
                    <a:pt x="2696887" y="10891"/>
                    <a:pt x="2696887" y="24327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8AB2A6"/>
              </a:solidFill>
              <a:prstDash val="solid"/>
              <a:round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0"/>
              <a:ext cx="2696887" cy="498419"/>
            </a:xfrm>
            <a:prstGeom prst="rect">
              <a:avLst/>
            </a:prstGeom>
          </p:spPr>
          <p:txBody>
            <a:bodyPr lIns="49458" tIns="49458" rIns="49458" bIns="49458" rtlCol="0" anchor="ctr"/>
            <a:lstStyle/>
            <a:p>
              <a:pPr algn="ctr">
                <a:lnSpc>
                  <a:spcPts val="1636"/>
                </a:lnSpc>
              </a:pPr>
              <a:endParaRPr sz="1752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243032" y="5408998"/>
            <a:ext cx="7900969" cy="4742162"/>
            <a:chOff x="0" y="0"/>
            <a:chExt cx="6350000" cy="381127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350000" cy="3811270"/>
            </a:xfrm>
            <a:custGeom>
              <a:avLst/>
              <a:gdLst/>
              <a:ahLst/>
              <a:cxnLst/>
              <a:rect l="l" t="t" r="r" b="b"/>
              <a:pathLst>
                <a:path w="6350000" h="3811270">
                  <a:moveTo>
                    <a:pt x="1648460" y="0"/>
                  </a:moveTo>
                  <a:lnTo>
                    <a:pt x="5812790" y="0"/>
                  </a:lnTo>
                  <a:cubicBezTo>
                    <a:pt x="6109970" y="0"/>
                    <a:pt x="6350000" y="240030"/>
                    <a:pt x="6350000" y="537210"/>
                  </a:cubicBezTo>
                  <a:lnTo>
                    <a:pt x="6350000" y="2466340"/>
                  </a:lnTo>
                  <a:cubicBezTo>
                    <a:pt x="6350000" y="2763520"/>
                    <a:pt x="6109970" y="3003550"/>
                    <a:pt x="5812790" y="3003550"/>
                  </a:cubicBezTo>
                  <a:lnTo>
                    <a:pt x="4751070" y="3003550"/>
                  </a:lnTo>
                  <a:cubicBezTo>
                    <a:pt x="4587240" y="3003550"/>
                    <a:pt x="4431030" y="3078480"/>
                    <a:pt x="4329430" y="3208020"/>
                  </a:cubicBezTo>
                  <a:lnTo>
                    <a:pt x="4013200" y="3606800"/>
                  </a:lnTo>
                  <a:cubicBezTo>
                    <a:pt x="3911600" y="3735070"/>
                    <a:pt x="3756660" y="3811270"/>
                    <a:pt x="3591560" y="3811270"/>
                  </a:cubicBezTo>
                  <a:lnTo>
                    <a:pt x="537210" y="3811270"/>
                  </a:lnTo>
                  <a:cubicBezTo>
                    <a:pt x="240030" y="3811270"/>
                    <a:pt x="0" y="3571240"/>
                    <a:pt x="0" y="3274060"/>
                  </a:cubicBezTo>
                  <a:lnTo>
                    <a:pt x="0" y="1375410"/>
                  </a:lnTo>
                  <a:cubicBezTo>
                    <a:pt x="0" y="1206500"/>
                    <a:pt x="78740" y="1047750"/>
                    <a:pt x="213360" y="946150"/>
                  </a:cubicBezTo>
                  <a:lnTo>
                    <a:pt x="1324610" y="107950"/>
                  </a:lnTo>
                  <a:cubicBezTo>
                    <a:pt x="1417320" y="38100"/>
                    <a:pt x="1531620" y="0"/>
                    <a:pt x="1648460" y="0"/>
                  </a:cubicBezTo>
                  <a:close/>
                </a:path>
              </a:pathLst>
            </a:custGeom>
            <a:blipFill>
              <a:blip r:embed="rId3"/>
              <a:stretch>
                <a:fillRect t="-5502" b="-5502"/>
              </a:stretch>
            </a:blipFill>
          </p:spPr>
        </p:sp>
      </p:grpSp>
      <p:sp>
        <p:nvSpPr>
          <p:cNvPr id="12" name="TextBox 12"/>
          <p:cNvSpPr txBox="1"/>
          <p:nvPr/>
        </p:nvSpPr>
        <p:spPr>
          <a:xfrm>
            <a:off x="9837568" y="5905500"/>
            <a:ext cx="7664873" cy="26255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472"/>
              </a:lnSpc>
            </a:pPr>
            <a:r>
              <a:rPr lang="en-US" sz="8000" i="1" spc="-440" dirty="0">
                <a:solidFill>
                  <a:srgbClr val="8AB2A6"/>
                </a:solidFill>
                <a:latin typeface="Anton Italics"/>
                <a:ea typeface="Anton Italics"/>
                <a:cs typeface="Anton Italics"/>
                <a:sym typeface="Anton Italics"/>
              </a:rPr>
              <a:t>ASOSAN  OLDINDA TURGAN VAZIFALAR</a:t>
            </a:r>
            <a:endParaRPr lang="uz" sz="8000" i="1" spc="-440" dirty="0">
              <a:solidFill>
                <a:srgbClr val="8AB2A6"/>
              </a:solidFill>
              <a:latin typeface="Anton Italics"/>
              <a:ea typeface="Anton Italics"/>
              <a:cs typeface="Anton Italics"/>
              <a:sym typeface="Anton Italics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629974" y="1448452"/>
            <a:ext cx="3894177" cy="24725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31"/>
              </a:lnSpc>
            </a:pPr>
            <a:r>
              <a:rPr lang="uz" sz="3200" i="1" spc="-79" dirty="0">
                <a:solidFill>
                  <a:srgbClr val="FFFFFF"/>
                </a:solidFill>
                <a:latin typeface="Anton Italics"/>
                <a:ea typeface="Anton Italics"/>
                <a:cs typeface="Anton Italics"/>
                <a:sym typeface="Anton Italics"/>
              </a:rPr>
              <a:t>TEZ O'SIYOTGAN SANOATNI navigatsiya qilish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8740068" y="8741595"/>
            <a:ext cx="1081591" cy="410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36"/>
              </a:lnSpc>
            </a:pPr>
            <a:r>
              <a:rPr lang="uz" sz="1363" spc="-27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Arovvay Industries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324600" y="1522561"/>
            <a:ext cx="2591497" cy="5960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80000"/>
              </a:lnSpc>
            </a:pPr>
            <a:r>
              <a:rPr lang="uz" sz="2400" b="1" i="1" spc="-27">
                <a:solidFill>
                  <a:srgbClr val="FFFFFF"/>
                </a:solidFill>
                <a:latin typeface="Open Sauce Bold Italics"/>
                <a:ea typeface="Open Sauce Bold Italics"/>
                <a:cs typeface="Open Sauce Bold Italics"/>
                <a:sym typeface="Open Sauce Bold Italics"/>
              </a:rPr>
              <a:t>Doimiy yangilanishlar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353999" y="2253721"/>
            <a:ext cx="3005002" cy="20733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80000"/>
              </a:lnSpc>
            </a:pPr>
            <a:r>
              <a:rPr lang="uz" sz="2400" spc="-27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O'zgaruvchan vaqtga rioya qilish​ </a:t>
            </a:r>
            <a:r>
              <a:rPr lang="en-US" sz="2400" spc="-27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WEB</a:t>
            </a:r>
            <a:r>
              <a:rPr lang="uz" sz="2400" spc="-27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-texnologiyalar , tillar va eng yaxshi amaliyotlar - har kuni Qism bizniki ishlaydi 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991527" y="1522561"/>
            <a:ext cx="2591497" cy="5960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80000"/>
              </a:lnSpc>
            </a:pPr>
            <a:r>
              <a:rPr lang="uz" sz="2400" b="1" i="1" spc="-27">
                <a:solidFill>
                  <a:srgbClr val="FFFFFF"/>
                </a:solidFill>
                <a:latin typeface="Open Sauce Bold Italics"/>
                <a:ea typeface="Open Sauce Bold Italics"/>
                <a:cs typeface="Open Sauce Bold Italics"/>
                <a:sym typeface="Open Sauce Bold Italics"/>
              </a:rPr>
              <a:t>Brauzerlardagi farqlar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8763001" y="2384122"/>
            <a:ext cx="2784348" cy="17779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80000"/>
              </a:lnSpc>
            </a:pPr>
            <a:r>
              <a:rPr lang="en-US" sz="2400" spc="-27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WEB</a:t>
            </a:r>
            <a:r>
              <a:rPr lang="uz" sz="2400" spc="-27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-saytlar kerak ko'rinish va funktsiya teng ichida ko'p brauzerlar va qurilmalar 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1658453" y="1522561"/>
            <a:ext cx="2591497" cy="5960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80000"/>
              </a:lnSpc>
            </a:pPr>
            <a:r>
              <a:rPr lang="uz" sz="2400" b="1" i="1" spc="-27">
                <a:solidFill>
                  <a:srgbClr val="FFFFFF"/>
                </a:solidFill>
                <a:latin typeface="Open Sauce Bold Italics"/>
                <a:ea typeface="Open Sauce Bold Italics"/>
                <a:cs typeface="Open Sauce Bold Italics"/>
                <a:sym typeface="Open Sauce Bold Italics"/>
              </a:rPr>
              <a:t>Xavfsizlik tahdidlari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1783663" y="2324100"/>
            <a:ext cx="2477580" cy="20733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80000"/>
              </a:lnSpc>
            </a:pPr>
            <a:r>
              <a:rPr lang="uz" sz="2400" spc="-27" dirty="0" err="1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Dasturchilar</a:t>
            </a:r>
            <a:r>
              <a:rPr lang="uz" sz="2400" spc="-27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uz" sz="2400" spc="-27" dirty="0" err="1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kerak</a:t>
            </a:r>
            <a:r>
              <a:rPr lang="uz" sz="2400" spc="-27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uz" sz="2400" spc="-27" dirty="0" err="1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oldindan ko'rish</a:t>
            </a:r>
            <a:r>
              <a:rPr lang="uz" sz="2400" spc="-27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uz" sz="2400" spc="-27" dirty="0" err="1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kiberhujumlar </a:t>
            </a:r>
            <a:r>
              <a:rPr lang="uz" sz="2400" spc="-27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va </a:t>
            </a:r>
            <a:r>
              <a:rPr lang="uz" sz="2400" spc="-27" dirty="0" err="1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zaifliklar </a:t>
            </a:r>
            <a:r>
              <a:rPr lang="uz" sz="2400" spc="-27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va </a:t>
            </a:r>
            <a:r>
              <a:rPr lang="uz" sz="2400" spc="-27" dirty="0" err="1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o'zingizni himoya qiling</a:t>
            </a:r>
            <a:r>
              <a:rPr lang="uz" sz="2400" spc="-27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uz" sz="2400" spc="-27" dirty="0" err="1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dan</a:t>
            </a:r>
            <a:r>
              <a:rPr lang="uz" sz="2400" spc="-27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uz" sz="2400" spc="-27" dirty="0" err="1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ularni </a:t>
            </a:r>
            <a:r>
              <a:rPr lang="uz" sz="2400" spc="-27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4705903" y="1522561"/>
            <a:ext cx="2591497" cy="5960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80000"/>
              </a:lnSpc>
            </a:pPr>
            <a:r>
              <a:rPr lang="uz" sz="2400" b="1" i="1" spc="-27" dirty="0" err="1">
                <a:solidFill>
                  <a:srgbClr val="FFFFFF"/>
                </a:solidFill>
                <a:latin typeface="Open Sauce Bold Italics"/>
                <a:ea typeface="Open Sauce Bold Italics"/>
                <a:cs typeface="Open Sauce Bold Italics"/>
                <a:sym typeface="Open Sauce Bold Italics"/>
              </a:rPr>
              <a:t>Optimallashtirish</a:t>
            </a:r>
            <a:r>
              <a:rPr lang="uz" sz="2400" b="1" i="1" spc="-27" dirty="0">
                <a:solidFill>
                  <a:srgbClr val="FFFFFF"/>
                </a:solidFill>
                <a:latin typeface="Open Sauce Bold Italics"/>
                <a:ea typeface="Open Sauce Bold Italics"/>
                <a:cs typeface="Open Sauce Bold Italics"/>
                <a:sym typeface="Open Sauce Bold Italics"/>
              </a:rPr>
              <a:t> </a:t>
            </a:r>
            <a:r>
              <a:rPr lang="uz" sz="2400" b="1" i="1" spc="-27" dirty="0" err="1">
                <a:solidFill>
                  <a:srgbClr val="FFFFFF"/>
                </a:solidFill>
                <a:latin typeface="Open Sauce Bold Italics"/>
                <a:ea typeface="Open Sauce Bold Italics"/>
                <a:cs typeface="Open Sauce Bold Italics"/>
                <a:sym typeface="Open Sauce Bold Italics"/>
              </a:rPr>
              <a:t>tezlik</a:t>
            </a:r>
            <a:endParaRPr lang="en-US" sz="2400" b="1" i="1" spc="-27" dirty="0">
              <a:solidFill>
                <a:srgbClr val="FFFFFF"/>
              </a:solidFill>
              <a:latin typeface="Open Sauce Bold Italics"/>
              <a:ea typeface="Open Sauce Bold Italics"/>
              <a:cs typeface="Open Sauce Bold Italics"/>
              <a:sym typeface="Open Sauce Bold Italics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4680483" y="2400300"/>
            <a:ext cx="2591497" cy="14824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80000"/>
              </a:lnSpc>
            </a:pPr>
            <a:r>
              <a:rPr lang="en-US" sz="2400" spc="-27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WEB</a:t>
            </a:r>
            <a:r>
              <a:rPr lang="uz" sz="2400" spc="-27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-saytlar kerak yuk tez , holda zarar uchun dizayn yoki funksionallik .</a:t>
            </a:r>
          </a:p>
        </p:txBody>
      </p:sp>
      <p:sp>
        <p:nvSpPr>
          <p:cNvPr id="23" name="Freeform 23"/>
          <p:cNvSpPr/>
          <p:nvPr/>
        </p:nvSpPr>
        <p:spPr>
          <a:xfrm>
            <a:off x="9308378" y="5198131"/>
            <a:ext cx="707613" cy="707613"/>
          </a:xfrm>
          <a:custGeom>
            <a:avLst/>
            <a:gdLst/>
            <a:ahLst/>
            <a:cxnLst/>
            <a:rect l="l" t="t" r="r" b="b"/>
            <a:pathLst>
              <a:path w="726809" h="726809">
                <a:moveTo>
                  <a:pt x="0" y="0"/>
                </a:moveTo>
                <a:lnTo>
                  <a:pt x="726809" y="0"/>
                </a:lnTo>
                <a:lnTo>
                  <a:pt x="726809" y="726809"/>
                </a:lnTo>
                <a:lnTo>
                  <a:pt x="0" y="726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41500" y="135845"/>
            <a:ext cx="17805001" cy="10015313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273939" y="2060155"/>
            <a:ext cx="3458013" cy="3952213"/>
            <a:chOff x="0" y="0"/>
            <a:chExt cx="935459" cy="106914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35459" cy="1069149"/>
            </a:xfrm>
            <a:custGeom>
              <a:avLst/>
              <a:gdLst/>
              <a:ahLst/>
              <a:cxnLst/>
              <a:rect l="l" t="t" r="r" b="b"/>
              <a:pathLst>
                <a:path w="935459" h="1069149">
                  <a:moveTo>
                    <a:pt x="0" y="0"/>
                  </a:moveTo>
                  <a:lnTo>
                    <a:pt x="935459" y="0"/>
                  </a:lnTo>
                  <a:lnTo>
                    <a:pt x="935459" y="1069149"/>
                  </a:lnTo>
                  <a:lnTo>
                    <a:pt x="0" y="1069149"/>
                  </a:lnTo>
                  <a:close/>
                </a:path>
              </a:pathLst>
            </a:custGeom>
            <a:gradFill rotWithShape="1">
              <a:gsLst>
                <a:gs pos="0">
                  <a:srgbClr val="3E9D81">
                    <a:alpha val="100000"/>
                  </a:srgbClr>
                </a:gs>
                <a:gs pos="100000">
                  <a:srgbClr val="3E9D81">
                    <a:alpha val="0"/>
                  </a:srgbClr>
                </a:gs>
              </a:gsLst>
              <a:lin ang="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935459" cy="1097724"/>
            </a:xfrm>
            <a:prstGeom prst="rect">
              <a:avLst/>
            </a:prstGeom>
          </p:spPr>
          <p:txBody>
            <a:bodyPr lIns="49458" tIns="49458" rIns="49458" bIns="49458" rtlCol="0" anchor="ctr"/>
            <a:lstStyle/>
            <a:p>
              <a:pPr algn="ctr">
                <a:lnSpc>
                  <a:spcPts val="1908"/>
                </a:lnSpc>
              </a:pPr>
              <a:endParaRPr sz="1752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268129" y="2060155"/>
            <a:ext cx="4245126" cy="3952213"/>
            <a:chOff x="0" y="0"/>
            <a:chExt cx="6350000" cy="5911850"/>
          </a:xfrm>
        </p:grpSpPr>
        <p:sp>
          <p:nvSpPr>
            <p:cNvPr id="7" name="Freeform 7"/>
            <p:cNvSpPr/>
            <p:nvPr/>
          </p:nvSpPr>
          <p:spPr>
            <a:xfrm>
              <a:off x="-68580" y="0"/>
              <a:ext cx="6417310" cy="5911850"/>
            </a:xfrm>
            <a:custGeom>
              <a:avLst/>
              <a:gdLst/>
              <a:ahLst/>
              <a:cxnLst/>
              <a:rect l="l" t="t" r="r" b="b"/>
              <a:pathLst>
                <a:path w="6417310" h="5911850">
                  <a:moveTo>
                    <a:pt x="1215390" y="402590"/>
                  </a:moveTo>
                  <a:lnTo>
                    <a:pt x="177800" y="2192020"/>
                  </a:lnTo>
                  <a:cubicBezTo>
                    <a:pt x="0" y="2498090"/>
                    <a:pt x="43180" y="2884170"/>
                    <a:pt x="283210" y="3144520"/>
                  </a:cubicBezTo>
                  <a:lnTo>
                    <a:pt x="2594610" y="5651500"/>
                  </a:lnTo>
                  <a:cubicBezTo>
                    <a:pt x="2747010" y="5817870"/>
                    <a:pt x="2962910" y="5911850"/>
                    <a:pt x="3187700" y="5911850"/>
                  </a:cubicBezTo>
                  <a:lnTo>
                    <a:pt x="5609590" y="5911850"/>
                  </a:lnTo>
                  <a:cubicBezTo>
                    <a:pt x="6055360" y="5911850"/>
                    <a:pt x="6417310" y="5549900"/>
                    <a:pt x="6417310" y="5104130"/>
                  </a:cubicBezTo>
                  <a:lnTo>
                    <a:pt x="6417310" y="1891030"/>
                  </a:lnTo>
                  <a:cubicBezTo>
                    <a:pt x="6417310" y="1724660"/>
                    <a:pt x="6366510" y="1562100"/>
                    <a:pt x="6269990" y="1426210"/>
                  </a:cubicBezTo>
                  <a:lnTo>
                    <a:pt x="5507990" y="342900"/>
                  </a:lnTo>
                  <a:cubicBezTo>
                    <a:pt x="5356860" y="128270"/>
                    <a:pt x="5110480" y="0"/>
                    <a:pt x="4847590" y="0"/>
                  </a:cubicBezTo>
                  <a:lnTo>
                    <a:pt x="1913890" y="0"/>
                  </a:lnTo>
                  <a:cubicBezTo>
                    <a:pt x="1625600" y="0"/>
                    <a:pt x="1358900" y="153670"/>
                    <a:pt x="1215390" y="402590"/>
                  </a:cubicBezTo>
                  <a:close/>
                </a:path>
              </a:pathLst>
            </a:custGeom>
            <a:blipFill>
              <a:blip r:embed="rId3"/>
              <a:stretch>
                <a:fillRect r="-39771"/>
              </a:stretch>
            </a:blipFill>
          </p:spPr>
        </p:sp>
      </p:grpSp>
      <p:sp>
        <p:nvSpPr>
          <p:cNvPr id="8" name="Freeform 8"/>
          <p:cNvSpPr/>
          <p:nvPr/>
        </p:nvSpPr>
        <p:spPr>
          <a:xfrm>
            <a:off x="-1224094" y="1150515"/>
            <a:ext cx="381759" cy="381759"/>
          </a:xfrm>
          <a:custGeom>
            <a:avLst/>
            <a:gdLst/>
            <a:ahLst/>
            <a:cxnLst/>
            <a:rect l="l" t="t" r="r" b="b"/>
            <a:pathLst>
              <a:path w="392115" h="392115">
                <a:moveTo>
                  <a:pt x="0" y="0"/>
                </a:moveTo>
                <a:lnTo>
                  <a:pt x="392115" y="0"/>
                </a:lnTo>
                <a:lnTo>
                  <a:pt x="392115" y="392114"/>
                </a:lnTo>
                <a:lnTo>
                  <a:pt x="0" y="39211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 rot="5400000">
            <a:off x="11330185" y="297581"/>
            <a:ext cx="1753319" cy="9676255"/>
            <a:chOff x="0" y="0"/>
            <a:chExt cx="474306" cy="261761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74306" cy="2617612"/>
            </a:xfrm>
            <a:custGeom>
              <a:avLst/>
              <a:gdLst/>
              <a:ahLst/>
              <a:cxnLst/>
              <a:rect l="l" t="t" r="r" b="b"/>
              <a:pathLst>
                <a:path w="474306" h="2617612">
                  <a:moveTo>
                    <a:pt x="0" y="0"/>
                  </a:moveTo>
                  <a:lnTo>
                    <a:pt x="474306" y="0"/>
                  </a:lnTo>
                  <a:lnTo>
                    <a:pt x="474306" y="2617612"/>
                  </a:lnTo>
                  <a:lnTo>
                    <a:pt x="0" y="2617612"/>
                  </a:lnTo>
                  <a:close/>
                </a:path>
              </a:pathLst>
            </a:custGeom>
            <a:gradFill rotWithShape="1">
              <a:gsLst>
                <a:gs pos="0">
                  <a:srgbClr val="3E9D81">
                    <a:alpha val="100000"/>
                  </a:srgbClr>
                </a:gs>
                <a:gs pos="100000">
                  <a:srgbClr val="3E9D81">
                    <a:alpha val="0"/>
                  </a:srgbClr>
                </a:gs>
              </a:gsLst>
              <a:lin ang="0"/>
            </a:gradFill>
          </p:spPr>
        </p:sp>
        <p:sp>
          <p:nvSpPr>
            <p:cNvPr id="11" name="TextBox 11"/>
            <p:cNvSpPr txBox="1"/>
            <p:nvPr/>
          </p:nvSpPr>
          <p:spPr>
            <a:xfrm>
              <a:off x="0" y="-28575"/>
              <a:ext cx="474306" cy="2646187"/>
            </a:xfrm>
            <a:prstGeom prst="rect">
              <a:avLst/>
            </a:prstGeom>
          </p:spPr>
          <p:txBody>
            <a:bodyPr lIns="49458" tIns="49458" rIns="49458" bIns="49458" rtlCol="0" anchor="ctr"/>
            <a:lstStyle/>
            <a:p>
              <a:pPr algn="ctr">
                <a:lnSpc>
                  <a:spcPts val="1908"/>
                </a:lnSpc>
              </a:pPr>
              <a:endParaRPr sz="1752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7368717" y="3968588"/>
            <a:ext cx="9834700" cy="5899312"/>
            <a:chOff x="0" y="0"/>
            <a:chExt cx="1651428" cy="884237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651428" cy="884237"/>
            </a:xfrm>
            <a:custGeom>
              <a:avLst/>
              <a:gdLst/>
              <a:ahLst/>
              <a:cxnLst/>
              <a:rect l="l" t="t" r="r" b="b"/>
              <a:pathLst>
                <a:path w="1651428" h="884237">
                  <a:moveTo>
                    <a:pt x="1651428" y="39727"/>
                  </a:moveTo>
                  <a:lnTo>
                    <a:pt x="1651428" y="844510"/>
                  </a:lnTo>
                  <a:cubicBezTo>
                    <a:pt x="1651428" y="855046"/>
                    <a:pt x="1647242" y="865151"/>
                    <a:pt x="1639792" y="872601"/>
                  </a:cubicBezTo>
                  <a:cubicBezTo>
                    <a:pt x="1632342" y="880051"/>
                    <a:pt x="1622237" y="884237"/>
                    <a:pt x="1611701" y="884237"/>
                  </a:cubicBezTo>
                  <a:lnTo>
                    <a:pt x="39727" y="884237"/>
                  </a:lnTo>
                  <a:cubicBezTo>
                    <a:pt x="29191" y="884237"/>
                    <a:pt x="19086" y="880051"/>
                    <a:pt x="11636" y="872601"/>
                  </a:cubicBezTo>
                  <a:cubicBezTo>
                    <a:pt x="4186" y="865151"/>
                    <a:pt x="0" y="855046"/>
                    <a:pt x="0" y="844510"/>
                  </a:cubicBezTo>
                  <a:lnTo>
                    <a:pt x="0" y="39727"/>
                  </a:lnTo>
                  <a:cubicBezTo>
                    <a:pt x="0" y="29191"/>
                    <a:pt x="4186" y="19086"/>
                    <a:pt x="11636" y="11636"/>
                  </a:cubicBezTo>
                  <a:cubicBezTo>
                    <a:pt x="19086" y="4186"/>
                    <a:pt x="29191" y="0"/>
                    <a:pt x="39727" y="0"/>
                  </a:cubicBezTo>
                  <a:lnTo>
                    <a:pt x="1611701" y="0"/>
                  </a:lnTo>
                  <a:cubicBezTo>
                    <a:pt x="1622237" y="0"/>
                    <a:pt x="1632342" y="4186"/>
                    <a:pt x="1639792" y="11636"/>
                  </a:cubicBezTo>
                  <a:cubicBezTo>
                    <a:pt x="1647242" y="19086"/>
                    <a:pt x="1651428" y="29191"/>
                    <a:pt x="1651428" y="39727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8AB2A6"/>
              </a:solidFill>
              <a:prstDash val="solid"/>
              <a:round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0"/>
              <a:ext cx="1651428" cy="884237"/>
            </a:xfrm>
            <a:prstGeom prst="rect">
              <a:avLst/>
            </a:prstGeom>
          </p:spPr>
          <p:txBody>
            <a:bodyPr lIns="49458" tIns="49458" rIns="49458" bIns="49458" rtlCol="0" anchor="ctr"/>
            <a:lstStyle/>
            <a:p>
              <a:pPr algn="ctr">
                <a:lnSpc>
                  <a:spcPts val="1636"/>
                </a:lnSpc>
              </a:pPr>
              <a:endParaRPr sz="1752"/>
            </a:p>
          </p:txBody>
        </p:sp>
      </p:grpSp>
      <p:grpSp>
        <p:nvGrpSpPr>
          <p:cNvPr id="15" name="Group 15"/>
          <p:cNvGrpSpPr/>
          <p:nvPr/>
        </p:nvGrpSpPr>
        <p:grpSpPr>
          <a:xfrm rot="5400000">
            <a:off x="11337684" y="-3833123"/>
            <a:ext cx="1738321" cy="9676255"/>
            <a:chOff x="0" y="0"/>
            <a:chExt cx="470249" cy="2617612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470249" cy="2617612"/>
            </a:xfrm>
            <a:custGeom>
              <a:avLst/>
              <a:gdLst/>
              <a:ahLst/>
              <a:cxnLst/>
              <a:rect l="l" t="t" r="r" b="b"/>
              <a:pathLst>
                <a:path w="470249" h="2617612">
                  <a:moveTo>
                    <a:pt x="0" y="0"/>
                  </a:moveTo>
                  <a:lnTo>
                    <a:pt x="470249" y="0"/>
                  </a:lnTo>
                  <a:lnTo>
                    <a:pt x="470249" y="2617612"/>
                  </a:lnTo>
                  <a:lnTo>
                    <a:pt x="0" y="2617612"/>
                  </a:lnTo>
                  <a:close/>
                </a:path>
              </a:pathLst>
            </a:custGeom>
            <a:gradFill rotWithShape="1">
              <a:gsLst>
                <a:gs pos="0">
                  <a:srgbClr val="3E9D81">
                    <a:alpha val="100000"/>
                  </a:srgbClr>
                </a:gs>
                <a:gs pos="100000">
                  <a:srgbClr val="3E9D81">
                    <a:alpha val="0"/>
                  </a:srgbClr>
                </a:gs>
              </a:gsLst>
              <a:lin ang="0"/>
            </a:gradFill>
          </p:spPr>
        </p:sp>
        <p:sp>
          <p:nvSpPr>
            <p:cNvPr id="17" name="TextBox 17"/>
            <p:cNvSpPr txBox="1"/>
            <p:nvPr/>
          </p:nvSpPr>
          <p:spPr>
            <a:xfrm>
              <a:off x="0" y="-28575"/>
              <a:ext cx="470249" cy="2646187"/>
            </a:xfrm>
            <a:prstGeom prst="rect">
              <a:avLst/>
            </a:prstGeom>
          </p:spPr>
          <p:txBody>
            <a:bodyPr lIns="49458" tIns="49458" rIns="49458" bIns="49458" rtlCol="0" anchor="ctr"/>
            <a:lstStyle/>
            <a:p>
              <a:pPr algn="ctr">
                <a:lnSpc>
                  <a:spcPts val="1908"/>
                </a:lnSpc>
              </a:pPr>
              <a:endParaRPr sz="1752"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6629086" y="1137377"/>
            <a:ext cx="10415885" cy="4691136"/>
            <a:chOff x="0" y="0"/>
            <a:chExt cx="8459470" cy="38100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459470" cy="3808730"/>
            </a:xfrm>
            <a:custGeom>
              <a:avLst/>
              <a:gdLst/>
              <a:ahLst/>
              <a:cxnLst/>
              <a:rect l="l" t="t" r="r" b="b"/>
              <a:pathLst>
                <a:path w="8459470" h="3808730">
                  <a:moveTo>
                    <a:pt x="458470" y="0"/>
                  </a:moveTo>
                  <a:lnTo>
                    <a:pt x="8001000" y="0"/>
                  </a:lnTo>
                  <a:cubicBezTo>
                    <a:pt x="8255000" y="0"/>
                    <a:pt x="8459470" y="205740"/>
                    <a:pt x="8459470" y="458470"/>
                  </a:cubicBezTo>
                  <a:lnTo>
                    <a:pt x="8459470" y="2320290"/>
                  </a:lnTo>
                  <a:cubicBezTo>
                    <a:pt x="8459470" y="2451100"/>
                    <a:pt x="8403590" y="2576830"/>
                    <a:pt x="8304530" y="2663190"/>
                  </a:cubicBezTo>
                  <a:lnTo>
                    <a:pt x="7141210" y="3693160"/>
                  </a:lnTo>
                  <a:cubicBezTo>
                    <a:pt x="7057390" y="3768090"/>
                    <a:pt x="6949440" y="3808730"/>
                    <a:pt x="6836410" y="3808730"/>
                  </a:cubicBezTo>
                  <a:lnTo>
                    <a:pt x="3760470" y="3808730"/>
                  </a:lnTo>
                  <a:cubicBezTo>
                    <a:pt x="3506470" y="3808730"/>
                    <a:pt x="3302000" y="3602990"/>
                    <a:pt x="3302000" y="3350260"/>
                  </a:cubicBezTo>
                  <a:lnTo>
                    <a:pt x="3302000" y="3227070"/>
                  </a:lnTo>
                  <a:cubicBezTo>
                    <a:pt x="3302000" y="2973070"/>
                    <a:pt x="3096260" y="2768600"/>
                    <a:pt x="2843530" y="2768600"/>
                  </a:cubicBezTo>
                  <a:lnTo>
                    <a:pt x="458470" y="2768600"/>
                  </a:lnTo>
                  <a:cubicBezTo>
                    <a:pt x="205740" y="2768600"/>
                    <a:pt x="0" y="2562860"/>
                    <a:pt x="0" y="2310130"/>
                  </a:cubicBezTo>
                  <a:lnTo>
                    <a:pt x="0" y="458470"/>
                  </a:lnTo>
                  <a:cubicBezTo>
                    <a:pt x="0" y="205740"/>
                    <a:pt x="205740" y="0"/>
                    <a:pt x="458470" y="0"/>
                  </a:cubicBezTo>
                  <a:close/>
                </a:path>
              </a:pathLst>
            </a:custGeom>
            <a:blipFill>
              <a:blip r:embed="rId6"/>
              <a:stretch>
                <a:fillRect t="-34037" b="-13941"/>
              </a:stretch>
            </a:blipFill>
          </p:spPr>
        </p:sp>
      </p:grpSp>
      <p:sp>
        <p:nvSpPr>
          <p:cNvPr id="20" name="TextBox 20"/>
          <p:cNvSpPr txBox="1"/>
          <p:nvPr/>
        </p:nvSpPr>
        <p:spPr>
          <a:xfrm>
            <a:off x="457199" y="7124700"/>
            <a:ext cx="6515465" cy="9135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410"/>
              </a:lnSpc>
            </a:pPr>
            <a:r>
              <a:rPr lang="uz" sz="6000" i="1" spc="-312" dirty="0">
                <a:solidFill>
                  <a:srgbClr val="8AB2A6"/>
                </a:solidFill>
                <a:latin typeface="Anton Italics"/>
                <a:ea typeface="Anton Italics"/>
                <a:cs typeface="Anton Italics"/>
                <a:sym typeface="Anton Italics"/>
              </a:rPr>
              <a:t>O'SISH IMKONIYATLARI</a:t>
            </a:r>
          </a:p>
        </p:txBody>
      </p:sp>
      <p:sp>
        <p:nvSpPr>
          <p:cNvPr id="21" name="Freeform 21"/>
          <p:cNvSpPr/>
          <p:nvPr/>
        </p:nvSpPr>
        <p:spPr>
          <a:xfrm>
            <a:off x="5691433" y="5826949"/>
            <a:ext cx="813811" cy="813811"/>
          </a:xfrm>
          <a:custGeom>
            <a:avLst/>
            <a:gdLst/>
            <a:ahLst/>
            <a:cxnLst/>
            <a:rect l="l" t="t" r="r" b="b"/>
            <a:pathLst>
              <a:path w="835888" h="835888">
                <a:moveTo>
                  <a:pt x="0" y="0"/>
                </a:moveTo>
                <a:lnTo>
                  <a:pt x="835888" y="0"/>
                </a:lnTo>
                <a:lnTo>
                  <a:pt x="835888" y="835888"/>
                </a:lnTo>
                <a:lnTo>
                  <a:pt x="0" y="83588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3" name="TextBox 23"/>
          <p:cNvSpPr txBox="1"/>
          <p:nvPr/>
        </p:nvSpPr>
        <p:spPr>
          <a:xfrm>
            <a:off x="7569349" y="5887643"/>
            <a:ext cx="9634068" cy="12527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31"/>
              </a:lnSpc>
            </a:pPr>
            <a:r>
              <a:rPr lang="uz" sz="4026" i="1" spc="-79" dirty="0">
                <a:solidFill>
                  <a:srgbClr val="FFFFFF"/>
                </a:solidFill>
                <a:latin typeface="Anton Italics"/>
                <a:ea typeface="Anton Italics"/>
                <a:cs typeface="Anton Italics"/>
                <a:sym typeface="Anton Italics"/>
              </a:rPr>
              <a:t>Rivojlanayotgan sanoatda turli rollar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7569349" y="7455543"/>
            <a:ext cx="9118451" cy="20682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80000"/>
              </a:lnSpc>
            </a:pPr>
            <a:r>
              <a:rPr lang="en-US" sz="2400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WEB</a:t>
            </a:r>
            <a:r>
              <a:rPr lang="uz" sz="2400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ishlab chiqish taklif qiladi keng spektr martaba yo'llar , shu jumladan Frontend, backend va to'liq stek pozitsiyalari . </a:t>
            </a:r>
            <a:r>
              <a:rPr lang="uz" sz="2400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Dasturchilar</a:t>
            </a:r>
            <a:r>
              <a:rPr lang="uz" sz="2400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</a:t>
            </a:r>
            <a:r>
              <a:rPr lang="uz" sz="2400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mumkin</a:t>
            </a:r>
            <a:r>
              <a:rPr lang="uz" sz="2400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</a:t>
            </a:r>
            <a:r>
              <a:rPr lang="uz" sz="2400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agentliklarda </a:t>
            </a:r>
            <a:r>
              <a:rPr lang="uz" sz="2400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, korporatsiyalarda , </a:t>
            </a:r>
            <a:r>
              <a:rPr lang="uz" sz="2400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startaplarda ishlash​</a:t>
            </a:r>
            <a:r>
              <a:rPr lang="uz" sz="2400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</a:t>
            </a:r>
            <a:r>
              <a:rPr lang="uz" sz="2400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yoki </a:t>
            </a:r>
            <a:r>
              <a:rPr lang="uz" sz="2400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kabi </a:t>
            </a:r>
            <a:r>
              <a:rPr lang="uz" sz="2400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frilanserlar </a:t>
            </a:r>
            <a:r>
              <a:rPr lang="uz" sz="2400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. </a:t>
            </a:r>
            <a:r>
              <a:rPr lang="uz" sz="2400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Imkoniyatlar</a:t>
            </a:r>
            <a:r>
              <a:rPr lang="uz" sz="2400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</a:t>
            </a:r>
            <a:r>
              <a:rPr lang="uz" sz="2400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mavjud</a:t>
            </a:r>
            <a:r>
              <a:rPr lang="uz" sz="2400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</a:t>
            </a:r>
            <a:r>
              <a:rPr lang="uz" sz="2400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deyarli har </a:t>
            </a:r>
            <a:r>
              <a:rPr lang="uz" sz="2400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birida </a:t>
            </a:r>
            <a:r>
              <a:rPr lang="uz" sz="2400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sektor </a:t>
            </a:r>
            <a:r>
              <a:rPr lang="uz" sz="2400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, </a:t>
            </a:r>
            <a:r>
              <a:rPr lang="uz" sz="2400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dan</a:t>
            </a:r>
            <a:r>
              <a:rPr lang="uz" sz="2400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</a:t>
            </a:r>
            <a:r>
              <a:rPr lang="uz" sz="2400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elektron</a:t>
            </a:r>
            <a:r>
              <a:rPr lang="uz" sz="2400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</a:t>
            </a:r>
            <a:r>
              <a:rPr lang="uz" sz="2400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ilgari savdo </a:t>
            </a:r>
            <a:r>
              <a:rPr lang="uz" sz="2400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va ommaviy axborot vositalari </a:t>
            </a:r>
            <a:r>
              <a:rPr lang="uz" sz="2400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ta'lim </a:t>
            </a:r>
            <a:r>
              <a:rPr lang="uz" sz="2400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va </a:t>
            </a:r>
            <a:r>
              <a:rPr lang="uz" sz="2400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sog'liqni saqlash </a:t>
            </a:r>
            <a:r>
              <a:rPr lang="uz" sz="2400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. kontekstida</a:t>
            </a:r>
            <a:r>
              <a:rPr lang="uz" sz="2400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​</a:t>
            </a:r>
            <a:r>
              <a:rPr lang="uz" sz="2400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</a:t>
            </a:r>
            <a:r>
              <a:rPr lang="uz" sz="2400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doimiy</a:t>
            </a:r>
            <a:r>
              <a:rPr lang="uz" sz="2400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</a:t>
            </a:r>
            <a:r>
              <a:rPr lang="uz" sz="2400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kengaytmalar</a:t>
            </a:r>
            <a:r>
              <a:rPr lang="uz" sz="2400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</a:t>
            </a:r>
            <a:r>
              <a:rPr lang="uz" sz="2400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Internet</a:t>
            </a:r>
            <a:r>
              <a:rPr lang="uz" sz="2400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</a:t>
            </a:r>
            <a:r>
              <a:rPr lang="uz" sz="2400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malakali</a:t>
            </a:r>
            <a:r>
              <a:rPr lang="uz" sz="2400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</a:t>
            </a:r>
            <a:r>
              <a:rPr lang="uz" sz="2400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ishlab chiquvchilar</a:t>
            </a:r>
            <a:r>
              <a:rPr lang="uz" sz="2400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</a:t>
            </a:r>
            <a:r>
              <a:rPr lang="uz" sz="2400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qoladi</a:t>
            </a:r>
            <a:r>
              <a:rPr lang="uz" sz="2400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</a:t>
            </a:r>
            <a:r>
              <a:rPr lang="uz" sz="2400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talabda</a:t>
            </a:r>
            <a:r>
              <a:rPr lang="uz" sz="2400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</a:t>
            </a:r>
            <a:r>
              <a:rPr lang="uz" sz="2400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ichida</a:t>
            </a:r>
            <a:r>
              <a:rPr lang="uz" sz="2400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</a:t>
            </a:r>
            <a:r>
              <a:rPr lang="uz" sz="2400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hamma</a:t>
            </a:r>
            <a:r>
              <a:rPr lang="uz" sz="2400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</a:t>
            </a:r>
            <a:r>
              <a:rPr lang="uz" sz="2400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tarmoqlar </a:t>
            </a:r>
            <a:r>
              <a:rPr lang="uz" sz="2400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.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41500" y="135845"/>
            <a:ext cx="17805001" cy="10015313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8157556" y="3144867"/>
            <a:ext cx="9444643" cy="3345655"/>
            <a:chOff x="0" y="0"/>
            <a:chExt cx="1348443" cy="44755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348443" cy="447558"/>
            </a:xfrm>
            <a:custGeom>
              <a:avLst/>
              <a:gdLst/>
              <a:ahLst/>
              <a:cxnLst/>
              <a:rect l="l" t="t" r="r" b="b"/>
              <a:pathLst>
                <a:path w="1348443" h="447558">
                  <a:moveTo>
                    <a:pt x="1348443" y="48654"/>
                  </a:moveTo>
                  <a:lnTo>
                    <a:pt x="1348443" y="398904"/>
                  </a:lnTo>
                  <a:cubicBezTo>
                    <a:pt x="1348443" y="425775"/>
                    <a:pt x="1326660" y="447558"/>
                    <a:pt x="1299790" y="447558"/>
                  </a:cubicBezTo>
                  <a:lnTo>
                    <a:pt x="48654" y="447558"/>
                  </a:lnTo>
                  <a:cubicBezTo>
                    <a:pt x="21783" y="447558"/>
                    <a:pt x="0" y="425775"/>
                    <a:pt x="0" y="398904"/>
                  </a:cubicBezTo>
                  <a:lnTo>
                    <a:pt x="0" y="48654"/>
                  </a:lnTo>
                  <a:cubicBezTo>
                    <a:pt x="0" y="21783"/>
                    <a:pt x="21783" y="0"/>
                    <a:pt x="48654" y="0"/>
                  </a:cubicBezTo>
                  <a:lnTo>
                    <a:pt x="1299790" y="0"/>
                  </a:lnTo>
                  <a:cubicBezTo>
                    <a:pt x="1326660" y="0"/>
                    <a:pt x="1348443" y="21783"/>
                    <a:pt x="1348443" y="48654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8AB2A6"/>
              </a:solidFill>
              <a:prstDash val="solid"/>
              <a:round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1348443" cy="447558"/>
            </a:xfrm>
            <a:prstGeom prst="rect">
              <a:avLst/>
            </a:prstGeom>
          </p:spPr>
          <p:txBody>
            <a:bodyPr lIns="49458" tIns="49458" rIns="49458" bIns="49458" rtlCol="0" anchor="ctr"/>
            <a:lstStyle/>
            <a:p>
              <a:pPr algn="ctr">
                <a:lnSpc>
                  <a:spcPts val="1636"/>
                </a:lnSpc>
              </a:pPr>
              <a:endParaRPr sz="1752"/>
            </a:p>
          </p:txBody>
        </p:sp>
      </p:grpSp>
      <p:sp>
        <p:nvSpPr>
          <p:cNvPr id="6" name="Freeform 6"/>
          <p:cNvSpPr/>
          <p:nvPr/>
        </p:nvSpPr>
        <p:spPr>
          <a:xfrm>
            <a:off x="15708890" y="1150515"/>
            <a:ext cx="381759" cy="381759"/>
          </a:xfrm>
          <a:custGeom>
            <a:avLst/>
            <a:gdLst/>
            <a:ahLst/>
            <a:cxnLst/>
            <a:rect l="l" t="t" r="r" b="b"/>
            <a:pathLst>
              <a:path w="392115" h="392115">
                <a:moveTo>
                  <a:pt x="0" y="0"/>
                </a:moveTo>
                <a:lnTo>
                  <a:pt x="392114" y="0"/>
                </a:lnTo>
                <a:lnTo>
                  <a:pt x="392114" y="392114"/>
                </a:lnTo>
                <a:lnTo>
                  <a:pt x="0" y="3921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8624928" y="3784269"/>
            <a:ext cx="3487654" cy="2100291"/>
            <a:chOff x="0" y="0"/>
            <a:chExt cx="6350000" cy="381127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0000" cy="3811270"/>
            </a:xfrm>
            <a:custGeom>
              <a:avLst/>
              <a:gdLst/>
              <a:ahLst/>
              <a:cxnLst/>
              <a:rect l="l" t="t" r="r" b="b"/>
              <a:pathLst>
                <a:path w="6350000" h="3811270">
                  <a:moveTo>
                    <a:pt x="1648460" y="0"/>
                  </a:moveTo>
                  <a:lnTo>
                    <a:pt x="5812790" y="0"/>
                  </a:lnTo>
                  <a:cubicBezTo>
                    <a:pt x="6109970" y="0"/>
                    <a:pt x="6350000" y="240030"/>
                    <a:pt x="6350000" y="537210"/>
                  </a:cubicBezTo>
                  <a:lnTo>
                    <a:pt x="6350000" y="2466340"/>
                  </a:lnTo>
                  <a:cubicBezTo>
                    <a:pt x="6350000" y="2763520"/>
                    <a:pt x="6109970" y="3003550"/>
                    <a:pt x="5812790" y="3003550"/>
                  </a:cubicBezTo>
                  <a:lnTo>
                    <a:pt x="4751070" y="3003550"/>
                  </a:lnTo>
                  <a:cubicBezTo>
                    <a:pt x="4587240" y="3003550"/>
                    <a:pt x="4431030" y="3078480"/>
                    <a:pt x="4329430" y="3208020"/>
                  </a:cubicBezTo>
                  <a:lnTo>
                    <a:pt x="4013200" y="3606800"/>
                  </a:lnTo>
                  <a:cubicBezTo>
                    <a:pt x="3911600" y="3735070"/>
                    <a:pt x="3756660" y="3811270"/>
                    <a:pt x="3591560" y="3811270"/>
                  </a:cubicBezTo>
                  <a:lnTo>
                    <a:pt x="537210" y="3811270"/>
                  </a:lnTo>
                  <a:cubicBezTo>
                    <a:pt x="240030" y="3811270"/>
                    <a:pt x="0" y="3571240"/>
                    <a:pt x="0" y="3274060"/>
                  </a:cubicBezTo>
                  <a:lnTo>
                    <a:pt x="0" y="1375410"/>
                  </a:lnTo>
                  <a:cubicBezTo>
                    <a:pt x="0" y="1206500"/>
                    <a:pt x="78740" y="1047750"/>
                    <a:pt x="213360" y="946150"/>
                  </a:cubicBezTo>
                  <a:lnTo>
                    <a:pt x="1324610" y="107950"/>
                  </a:lnTo>
                  <a:cubicBezTo>
                    <a:pt x="1417320" y="38100"/>
                    <a:pt x="1531620" y="0"/>
                    <a:pt x="1648460" y="0"/>
                  </a:cubicBezTo>
                  <a:close/>
                </a:path>
              </a:pathLst>
            </a:custGeom>
            <a:blipFill>
              <a:blip r:embed="rId5"/>
              <a:stretch>
                <a:fillRect t="-5537" b="-5537"/>
              </a:stretch>
            </a:blipFill>
          </p:spPr>
        </p:sp>
      </p:grpSp>
      <p:grpSp>
        <p:nvGrpSpPr>
          <p:cNvPr id="9" name="Group 9"/>
          <p:cNvGrpSpPr/>
          <p:nvPr/>
        </p:nvGrpSpPr>
        <p:grpSpPr>
          <a:xfrm>
            <a:off x="8157557" y="6527232"/>
            <a:ext cx="9444642" cy="3223699"/>
            <a:chOff x="0" y="0"/>
            <a:chExt cx="1348443" cy="44755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348443" cy="447558"/>
            </a:xfrm>
            <a:custGeom>
              <a:avLst/>
              <a:gdLst/>
              <a:ahLst/>
              <a:cxnLst/>
              <a:rect l="l" t="t" r="r" b="b"/>
              <a:pathLst>
                <a:path w="1348443" h="447558">
                  <a:moveTo>
                    <a:pt x="1348443" y="48654"/>
                  </a:moveTo>
                  <a:lnTo>
                    <a:pt x="1348443" y="398904"/>
                  </a:lnTo>
                  <a:cubicBezTo>
                    <a:pt x="1348443" y="425775"/>
                    <a:pt x="1326660" y="447558"/>
                    <a:pt x="1299790" y="447558"/>
                  </a:cubicBezTo>
                  <a:lnTo>
                    <a:pt x="48654" y="447558"/>
                  </a:lnTo>
                  <a:cubicBezTo>
                    <a:pt x="21783" y="447558"/>
                    <a:pt x="0" y="425775"/>
                    <a:pt x="0" y="398904"/>
                  </a:cubicBezTo>
                  <a:lnTo>
                    <a:pt x="0" y="48654"/>
                  </a:lnTo>
                  <a:cubicBezTo>
                    <a:pt x="0" y="21783"/>
                    <a:pt x="21783" y="0"/>
                    <a:pt x="48654" y="0"/>
                  </a:cubicBezTo>
                  <a:lnTo>
                    <a:pt x="1299790" y="0"/>
                  </a:lnTo>
                  <a:cubicBezTo>
                    <a:pt x="1326660" y="0"/>
                    <a:pt x="1348443" y="21783"/>
                    <a:pt x="1348443" y="48654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8AB2A6"/>
              </a:solidFill>
              <a:prstDash val="solid"/>
              <a:round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0"/>
              <a:ext cx="1348443" cy="447558"/>
            </a:xfrm>
            <a:prstGeom prst="rect">
              <a:avLst/>
            </a:prstGeom>
          </p:spPr>
          <p:txBody>
            <a:bodyPr lIns="49458" tIns="49458" rIns="49458" bIns="49458" rtlCol="0" anchor="ctr"/>
            <a:lstStyle/>
            <a:p>
              <a:pPr algn="ctr">
                <a:lnSpc>
                  <a:spcPts val="1636"/>
                </a:lnSpc>
              </a:pPr>
              <a:endParaRPr sz="1752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7870547" y="6958630"/>
            <a:ext cx="3487654" cy="2100291"/>
            <a:chOff x="0" y="0"/>
            <a:chExt cx="6350000" cy="381127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350000" cy="3811270"/>
            </a:xfrm>
            <a:custGeom>
              <a:avLst/>
              <a:gdLst/>
              <a:ahLst/>
              <a:cxnLst/>
              <a:rect l="l" t="t" r="r" b="b"/>
              <a:pathLst>
                <a:path w="6350000" h="3811270">
                  <a:moveTo>
                    <a:pt x="1648460" y="0"/>
                  </a:moveTo>
                  <a:lnTo>
                    <a:pt x="5812790" y="0"/>
                  </a:lnTo>
                  <a:cubicBezTo>
                    <a:pt x="6109970" y="0"/>
                    <a:pt x="6350000" y="240030"/>
                    <a:pt x="6350000" y="537210"/>
                  </a:cubicBezTo>
                  <a:lnTo>
                    <a:pt x="6350000" y="2466340"/>
                  </a:lnTo>
                  <a:cubicBezTo>
                    <a:pt x="6350000" y="2763520"/>
                    <a:pt x="6109970" y="3003550"/>
                    <a:pt x="5812790" y="3003550"/>
                  </a:cubicBezTo>
                  <a:lnTo>
                    <a:pt x="4751070" y="3003550"/>
                  </a:lnTo>
                  <a:cubicBezTo>
                    <a:pt x="4587240" y="3003550"/>
                    <a:pt x="4431030" y="3078480"/>
                    <a:pt x="4329430" y="3208020"/>
                  </a:cubicBezTo>
                  <a:lnTo>
                    <a:pt x="4013200" y="3606800"/>
                  </a:lnTo>
                  <a:cubicBezTo>
                    <a:pt x="3911600" y="3735070"/>
                    <a:pt x="3756660" y="3811270"/>
                    <a:pt x="3591560" y="3811270"/>
                  </a:cubicBezTo>
                  <a:lnTo>
                    <a:pt x="537210" y="3811270"/>
                  </a:lnTo>
                  <a:cubicBezTo>
                    <a:pt x="240030" y="3811270"/>
                    <a:pt x="0" y="3571240"/>
                    <a:pt x="0" y="3274060"/>
                  </a:cubicBezTo>
                  <a:lnTo>
                    <a:pt x="0" y="1375410"/>
                  </a:lnTo>
                  <a:cubicBezTo>
                    <a:pt x="0" y="1206500"/>
                    <a:pt x="78740" y="1047750"/>
                    <a:pt x="213360" y="946150"/>
                  </a:cubicBezTo>
                  <a:lnTo>
                    <a:pt x="1324610" y="107950"/>
                  </a:lnTo>
                  <a:cubicBezTo>
                    <a:pt x="1417320" y="38100"/>
                    <a:pt x="1531620" y="0"/>
                    <a:pt x="1648460" y="0"/>
                  </a:cubicBezTo>
                  <a:close/>
                </a:path>
              </a:pathLst>
            </a:custGeom>
            <a:blipFill>
              <a:blip r:embed="rId6"/>
              <a:stretch>
                <a:fillRect t="-90410" b="-59662"/>
              </a:stretch>
            </a:blipFill>
          </p:spPr>
        </p:sp>
      </p:grpSp>
      <p:sp>
        <p:nvSpPr>
          <p:cNvPr id="14" name="TextBox 14"/>
          <p:cNvSpPr txBox="1"/>
          <p:nvPr/>
        </p:nvSpPr>
        <p:spPr>
          <a:xfrm>
            <a:off x="1345975" y="1191244"/>
            <a:ext cx="7798026" cy="25391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898"/>
              </a:lnSpc>
            </a:pPr>
            <a:r>
              <a:rPr lang="uz" sz="8800" i="1" spc="-416" dirty="0">
                <a:solidFill>
                  <a:srgbClr val="8AB2A6"/>
                </a:solidFill>
                <a:latin typeface="Anton Italics"/>
                <a:ea typeface="Anton Italics"/>
                <a:cs typeface="Anton Italics"/>
                <a:sym typeface="Anton Italics"/>
              </a:rPr>
              <a:t>WEB ISHLAB CHIQISH KELAJASI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241501" y="5466261"/>
            <a:ext cx="2818453" cy="4684899"/>
            <a:chOff x="0" y="0"/>
            <a:chExt cx="762445" cy="1267355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762445" cy="1267355"/>
            </a:xfrm>
            <a:custGeom>
              <a:avLst/>
              <a:gdLst/>
              <a:ahLst/>
              <a:cxnLst/>
              <a:rect l="l" t="t" r="r" b="b"/>
              <a:pathLst>
                <a:path w="762445" h="1267355">
                  <a:moveTo>
                    <a:pt x="0" y="0"/>
                  </a:moveTo>
                  <a:lnTo>
                    <a:pt x="762445" y="0"/>
                  </a:lnTo>
                  <a:lnTo>
                    <a:pt x="762445" y="1267355"/>
                  </a:lnTo>
                  <a:lnTo>
                    <a:pt x="0" y="1267355"/>
                  </a:lnTo>
                  <a:close/>
                </a:path>
              </a:pathLst>
            </a:custGeom>
            <a:gradFill rotWithShape="1">
              <a:gsLst>
                <a:gs pos="0">
                  <a:srgbClr val="3E9D81">
                    <a:alpha val="100000"/>
                  </a:srgbClr>
                </a:gs>
                <a:gs pos="100000">
                  <a:srgbClr val="3E9D81">
                    <a:alpha val="0"/>
                  </a:srgbClr>
                </a:gs>
              </a:gsLst>
              <a:lin ang="0"/>
            </a:gradFill>
          </p:spPr>
        </p:sp>
        <p:sp>
          <p:nvSpPr>
            <p:cNvPr id="17" name="TextBox 17"/>
            <p:cNvSpPr txBox="1"/>
            <p:nvPr/>
          </p:nvSpPr>
          <p:spPr>
            <a:xfrm>
              <a:off x="0" y="-28575"/>
              <a:ext cx="762445" cy="1295930"/>
            </a:xfrm>
            <a:prstGeom prst="rect">
              <a:avLst/>
            </a:prstGeom>
          </p:spPr>
          <p:txBody>
            <a:bodyPr lIns="49458" tIns="49458" rIns="49458" bIns="49458" rtlCol="0" anchor="ctr"/>
            <a:lstStyle/>
            <a:p>
              <a:pPr algn="ctr">
                <a:lnSpc>
                  <a:spcPts val="1908"/>
                </a:lnSpc>
              </a:pPr>
              <a:endParaRPr sz="1752"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243031" y="5465432"/>
            <a:ext cx="6913142" cy="6249480"/>
            <a:chOff x="0" y="0"/>
            <a:chExt cx="6350000" cy="57404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6351270" cy="5741670"/>
            </a:xfrm>
            <a:custGeom>
              <a:avLst/>
              <a:gdLst/>
              <a:ahLst/>
              <a:cxnLst/>
              <a:rect l="l" t="t" r="r" b="b"/>
              <a:pathLst>
                <a:path w="6351270" h="5741670">
                  <a:moveTo>
                    <a:pt x="0" y="542290"/>
                  </a:moveTo>
                  <a:lnTo>
                    <a:pt x="0" y="2392680"/>
                  </a:lnTo>
                  <a:cubicBezTo>
                    <a:pt x="0" y="2691130"/>
                    <a:pt x="242570" y="2933700"/>
                    <a:pt x="542290" y="2933700"/>
                  </a:cubicBezTo>
                  <a:lnTo>
                    <a:pt x="1148080" y="2933700"/>
                  </a:lnTo>
                  <a:cubicBezTo>
                    <a:pt x="1447800" y="2933700"/>
                    <a:pt x="1690370" y="3176270"/>
                    <a:pt x="1690370" y="3475990"/>
                  </a:cubicBezTo>
                  <a:lnTo>
                    <a:pt x="1690370" y="5199380"/>
                  </a:lnTo>
                  <a:cubicBezTo>
                    <a:pt x="1690370" y="5499100"/>
                    <a:pt x="1932940" y="5741670"/>
                    <a:pt x="2232660" y="5741670"/>
                  </a:cubicBezTo>
                  <a:lnTo>
                    <a:pt x="3599180" y="5741670"/>
                  </a:lnTo>
                  <a:cubicBezTo>
                    <a:pt x="3735070" y="5741670"/>
                    <a:pt x="3867150" y="5689600"/>
                    <a:pt x="3967480" y="5598160"/>
                  </a:cubicBezTo>
                  <a:lnTo>
                    <a:pt x="6177280" y="3553460"/>
                  </a:lnTo>
                  <a:cubicBezTo>
                    <a:pt x="6287770" y="3450590"/>
                    <a:pt x="6351270" y="3307080"/>
                    <a:pt x="6351270" y="3155950"/>
                  </a:cubicBezTo>
                  <a:lnTo>
                    <a:pt x="6351270" y="542290"/>
                  </a:lnTo>
                  <a:cubicBezTo>
                    <a:pt x="6350000" y="242570"/>
                    <a:pt x="6107430" y="0"/>
                    <a:pt x="5807710" y="0"/>
                  </a:cubicBezTo>
                  <a:lnTo>
                    <a:pt x="542290" y="0"/>
                  </a:lnTo>
                  <a:cubicBezTo>
                    <a:pt x="242570" y="0"/>
                    <a:pt x="0" y="242570"/>
                    <a:pt x="0" y="542290"/>
                  </a:cubicBezTo>
                  <a:close/>
                </a:path>
              </a:pathLst>
            </a:custGeom>
            <a:blipFill>
              <a:blip r:embed="rId7"/>
              <a:stretch>
                <a:fillRect l="-17843" r="-17843"/>
              </a:stretch>
            </a:blipFill>
          </p:spPr>
        </p:sp>
      </p:grpSp>
      <p:sp>
        <p:nvSpPr>
          <p:cNvPr id="20" name="TextBox 20"/>
          <p:cNvSpPr txBox="1"/>
          <p:nvPr/>
        </p:nvSpPr>
        <p:spPr>
          <a:xfrm>
            <a:off x="9144001" y="1137376"/>
            <a:ext cx="4361172" cy="2462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31"/>
              </a:lnSpc>
            </a:pPr>
            <a:r>
              <a:rPr lang="uz" sz="4026" i="1" spc="-79">
                <a:solidFill>
                  <a:srgbClr val="FFFFFF"/>
                </a:solidFill>
                <a:latin typeface="Anton Italics"/>
                <a:ea typeface="Anton Italics"/>
                <a:cs typeface="Anton Italics"/>
                <a:sym typeface="Anton Italics"/>
              </a:rPr>
              <a:t>DIGITAL DIZAYNDA KEYINGI NIMA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8740068" y="1137376"/>
            <a:ext cx="1081591" cy="410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36"/>
              </a:lnSpc>
            </a:pPr>
            <a:r>
              <a:rPr lang="uz" sz="1363" spc="-27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Arovvay Industries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3131398" y="3286159"/>
            <a:ext cx="3271538" cy="2505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80000"/>
              </a:lnSpc>
            </a:pPr>
            <a:r>
              <a:rPr lang="uz" sz="2000" b="1" i="1" spc="-27" dirty="0" err="1">
                <a:solidFill>
                  <a:srgbClr val="FFFFFF"/>
                </a:solidFill>
                <a:latin typeface="Open Sauce Bold Italics"/>
                <a:ea typeface="Open Sauce Bold Italics"/>
                <a:cs typeface="Open Sauce Bold Italics"/>
                <a:sym typeface="Open Sauce Bold Italics"/>
              </a:rPr>
              <a:t>Trendlar</a:t>
            </a:r>
            <a:r>
              <a:rPr lang="uz" sz="2000" b="1" i="1" spc="-27" dirty="0">
                <a:solidFill>
                  <a:srgbClr val="FFFFFF"/>
                </a:solidFill>
                <a:latin typeface="Open Sauce Bold Italics"/>
                <a:ea typeface="Open Sauce Bold Italics"/>
                <a:cs typeface="Open Sauce Bold Italics"/>
                <a:sym typeface="Open Sauce Bold Italics"/>
              </a:rPr>
              <a:t> </a:t>
            </a:r>
            <a:r>
              <a:rPr lang="uz" sz="2000" b="1" i="1" spc="-27" dirty="0" err="1">
                <a:solidFill>
                  <a:srgbClr val="FFFFFF"/>
                </a:solidFill>
                <a:latin typeface="Open Sauce Bold Italics"/>
                <a:ea typeface="Open Sauce Bold Italics"/>
                <a:cs typeface="Open Sauce Bold Italics"/>
                <a:sym typeface="Open Sauce Bold Italics"/>
              </a:rPr>
              <a:t>avtomatlashtirish</a:t>
            </a:r>
            <a:endParaRPr lang="en-US" sz="2000" b="1" i="1" spc="-27" dirty="0">
              <a:solidFill>
                <a:srgbClr val="FFFFFF"/>
              </a:solidFill>
              <a:latin typeface="Open Sauce Bold Italics"/>
              <a:ea typeface="Open Sauce Bold Italics"/>
              <a:cs typeface="Open Sauce Bold Italics"/>
              <a:sym typeface="Open Sauce Bold Italics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2713232" y="3759769"/>
            <a:ext cx="4496952" cy="20733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80000"/>
              </a:lnSpc>
            </a:pPr>
            <a:r>
              <a:rPr lang="uz" sz="2400" spc="-27" dirty="0" err="1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Dasturchilar</a:t>
            </a:r>
            <a:r>
              <a:rPr lang="uz" sz="2400" spc="-27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uz" sz="2400" spc="-27" dirty="0" err="1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bo'ladi</a:t>
            </a:r>
            <a:r>
              <a:rPr lang="uz" sz="2400" spc="-27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uz" sz="2400" spc="-27" dirty="0" err="1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Hammasi</a:t>
            </a:r>
            <a:r>
              <a:rPr lang="uz" sz="2400" spc="-27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uz" sz="2400" spc="-27" dirty="0" err="1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tez-tez</a:t>
            </a:r>
            <a:r>
              <a:rPr lang="uz" sz="2400" spc="-27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uz" sz="2400" spc="-27" dirty="0" err="1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integratsiyalash</a:t>
            </a:r>
            <a:r>
              <a:rPr lang="uz" sz="2400" spc="-27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uz" sz="2400" spc="-27" dirty="0" err="1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mashina</a:t>
            </a:r>
            <a:r>
              <a:rPr lang="uz" sz="2400" spc="-27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uz" sz="2400" spc="-27" dirty="0" err="1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treninglar </a:t>
            </a:r>
            <a:r>
              <a:rPr lang="uz" sz="2400" spc="-27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, </a:t>
            </a:r>
            <a:r>
              <a:rPr lang="uz" sz="2400" spc="-27" dirty="0" err="1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chatbotlar </a:t>
            </a:r>
            <a:r>
              <a:rPr lang="uz" sz="2400" spc="-27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va </a:t>
            </a:r>
            <a:r>
              <a:rPr lang="uz" sz="2400" spc="-27" dirty="0" err="1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avtomatlashtirish</a:t>
            </a:r>
            <a:r>
              <a:rPr lang="uz" sz="2400" spc="-27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uz" sz="2400" spc="-27" dirty="0" err="1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sinovdan o'tkazish</a:t>
            </a:r>
            <a:r>
              <a:rPr lang="uz" sz="2400" spc="-27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uz" sz="2400" spc="-27" dirty="0" err="1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foydalanuvchi</a:t>
            </a:r>
            <a:r>
              <a:rPr lang="uz" sz="2400" spc="-27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uz" sz="2400" spc="-27" dirty="0" err="1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interfeys</a:t>
            </a:r>
            <a:r>
              <a:rPr lang="uz" sz="2400" spc="-27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uz" sz="2400" spc="-27" dirty="0" err="1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uchun</a:t>
            </a:r>
            <a:r>
              <a:rPr lang="uz" sz="2400" spc="-27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uz" sz="2400" spc="-27" dirty="0" err="1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ortadi</a:t>
            </a:r>
            <a:r>
              <a:rPr lang="uz" sz="2400" spc="-27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uz" sz="2400" spc="-27" dirty="0" err="1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samaradorlik </a:t>
            </a:r>
            <a:r>
              <a:rPr lang="uz" sz="2400" spc="-27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va </a:t>
            </a:r>
            <a:r>
              <a:rPr lang="uz" sz="2400" spc="-27" dirty="0" err="1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interaktivlik </a:t>
            </a:r>
            <a:r>
              <a:rPr lang="uz" sz="2400" spc="-27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.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2819482" y="6745495"/>
            <a:ext cx="3271538" cy="2505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80000"/>
              </a:lnSpc>
            </a:pPr>
            <a:r>
              <a:rPr lang="uz" sz="2000" b="1" i="1" spc="-27" dirty="0" err="1">
                <a:solidFill>
                  <a:srgbClr val="FFFFFF"/>
                </a:solidFill>
                <a:latin typeface="Open Sauce Bold Italics"/>
                <a:ea typeface="Open Sauce Bold Italics"/>
                <a:cs typeface="Open Sauce Bold Italics"/>
                <a:sym typeface="Open Sauce Bold Italics"/>
              </a:rPr>
              <a:t>Ustuvorlik</a:t>
            </a:r>
            <a:r>
              <a:rPr lang="uz" sz="2000" b="1" i="1" spc="-27" dirty="0">
                <a:solidFill>
                  <a:srgbClr val="FFFFFF"/>
                </a:solidFill>
                <a:latin typeface="Open Sauce Bold Italics"/>
                <a:ea typeface="Open Sauce Bold Italics"/>
                <a:cs typeface="Open Sauce Bold Italics"/>
                <a:sym typeface="Open Sauce Bold Italics"/>
              </a:rPr>
              <a:t> </a:t>
            </a:r>
            <a:r>
              <a:rPr lang="uz" sz="2000" b="1" i="1" spc="-27" dirty="0" err="1">
                <a:solidFill>
                  <a:srgbClr val="FFFFFF"/>
                </a:solidFill>
                <a:latin typeface="Open Sauce Bold Italics"/>
                <a:ea typeface="Open Sauce Bold Italics"/>
                <a:cs typeface="Open Sauce Bold Italics"/>
                <a:sym typeface="Open Sauce Bold Italics"/>
              </a:rPr>
              <a:t>mobil</a:t>
            </a:r>
            <a:r>
              <a:rPr lang="uz" sz="2000" b="1" i="1" spc="-27" dirty="0">
                <a:solidFill>
                  <a:srgbClr val="FFFFFF"/>
                </a:solidFill>
                <a:latin typeface="Open Sauce Bold Italics"/>
                <a:ea typeface="Open Sauce Bold Italics"/>
                <a:cs typeface="Open Sauce Bold Italics"/>
                <a:sym typeface="Open Sauce Bold Italics"/>
              </a:rPr>
              <a:t> </a:t>
            </a:r>
            <a:r>
              <a:rPr lang="uz" sz="2000" b="1" i="1" spc="-27" dirty="0" err="1">
                <a:solidFill>
                  <a:srgbClr val="FFFFFF"/>
                </a:solidFill>
                <a:latin typeface="Open Sauce Bold Italics"/>
                <a:ea typeface="Open Sauce Bold Italics"/>
                <a:cs typeface="Open Sauce Bold Italics"/>
                <a:sym typeface="Open Sauce Bold Italics"/>
              </a:rPr>
              <a:t>ulanishlar</a:t>
            </a:r>
            <a:endParaRPr lang="en-US" sz="2000" b="1" i="1" spc="-27" dirty="0">
              <a:solidFill>
                <a:srgbClr val="FFFFFF"/>
              </a:solidFill>
              <a:latin typeface="Open Sauce Bold Italics"/>
              <a:ea typeface="Open Sauce Bold Italics"/>
              <a:cs typeface="Open Sauce Bold Italics"/>
              <a:sym typeface="Open Sauce Bold Italics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12779208" y="7382077"/>
            <a:ext cx="4430976" cy="20682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80000"/>
              </a:lnSpc>
            </a:pPr>
            <a:r>
              <a:rPr lang="en-US" sz="2400" spc="-27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WEB</a:t>
            </a:r>
            <a:r>
              <a:rPr lang="uz" sz="2400" spc="-27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-saytlar bo'ladi rivojlangan uchun mobil qurilmadan foydalaning urg'u berilgan qurilmalar yoqilgan tezlik , minimalizm va mavjudlik yoqilgan ekranlar kichikroq hajmi .</a:t>
            </a:r>
          </a:p>
        </p:txBody>
      </p:sp>
      <p:sp>
        <p:nvSpPr>
          <p:cNvPr id="26" name="Freeform 26"/>
          <p:cNvSpPr/>
          <p:nvPr/>
        </p:nvSpPr>
        <p:spPr>
          <a:xfrm>
            <a:off x="13505175" y="1748438"/>
            <a:ext cx="707613" cy="707613"/>
          </a:xfrm>
          <a:custGeom>
            <a:avLst/>
            <a:gdLst/>
            <a:ahLst/>
            <a:cxnLst/>
            <a:rect l="l" t="t" r="r" b="b"/>
            <a:pathLst>
              <a:path w="726809" h="726809">
                <a:moveTo>
                  <a:pt x="0" y="0"/>
                </a:moveTo>
                <a:lnTo>
                  <a:pt x="726808" y="0"/>
                </a:lnTo>
                <a:lnTo>
                  <a:pt x="726808" y="726809"/>
                </a:lnTo>
                <a:lnTo>
                  <a:pt x="0" y="7268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pic>
        <p:nvPicPr>
          <p:cNvPr id="1026" name="Picture 2" descr="Умный дом для инвалидов - читайте на сайте компании - MiMiSmart">
            <a:extLst>
              <a:ext uri="{FF2B5EF4-FFF2-40B4-BE49-F238E27FC236}">
                <a16:creationId xmlns:a16="http://schemas.microsoft.com/office/drawing/2014/main" id="{22A32386-4DBE-4D96-8A86-F44BFB7E66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203" y="5342994"/>
            <a:ext cx="8153400" cy="458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41500" y="-1315"/>
            <a:ext cx="17805001" cy="10015313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8157556" y="3144867"/>
            <a:ext cx="9444643" cy="3345655"/>
            <a:chOff x="0" y="0"/>
            <a:chExt cx="1348443" cy="44755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348443" cy="447558"/>
            </a:xfrm>
            <a:custGeom>
              <a:avLst/>
              <a:gdLst/>
              <a:ahLst/>
              <a:cxnLst/>
              <a:rect l="l" t="t" r="r" b="b"/>
              <a:pathLst>
                <a:path w="1348443" h="447558">
                  <a:moveTo>
                    <a:pt x="1348443" y="48654"/>
                  </a:moveTo>
                  <a:lnTo>
                    <a:pt x="1348443" y="398904"/>
                  </a:lnTo>
                  <a:cubicBezTo>
                    <a:pt x="1348443" y="425775"/>
                    <a:pt x="1326660" y="447558"/>
                    <a:pt x="1299790" y="447558"/>
                  </a:cubicBezTo>
                  <a:lnTo>
                    <a:pt x="48654" y="447558"/>
                  </a:lnTo>
                  <a:cubicBezTo>
                    <a:pt x="21783" y="447558"/>
                    <a:pt x="0" y="425775"/>
                    <a:pt x="0" y="398904"/>
                  </a:cubicBezTo>
                  <a:lnTo>
                    <a:pt x="0" y="48654"/>
                  </a:lnTo>
                  <a:cubicBezTo>
                    <a:pt x="0" y="21783"/>
                    <a:pt x="21783" y="0"/>
                    <a:pt x="48654" y="0"/>
                  </a:cubicBezTo>
                  <a:lnTo>
                    <a:pt x="1299790" y="0"/>
                  </a:lnTo>
                  <a:cubicBezTo>
                    <a:pt x="1326660" y="0"/>
                    <a:pt x="1348443" y="21783"/>
                    <a:pt x="1348443" y="48654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8AB2A6"/>
              </a:solidFill>
              <a:prstDash val="solid"/>
              <a:round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1348443" cy="447558"/>
            </a:xfrm>
            <a:prstGeom prst="rect">
              <a:avLst/>
            </a:prstGeom>
          </p:spPr>
          <p:txBody>
            <a:bodyPr lIns="49458" tIns="49458" rIns="49458" bIns="49458" rtlCol="0" anchor="ctr"/>
            <a:lstStyle/>
            <a:p>
              <a:pPr algn="ctr">
                <a:lnSpc>
                  <a:spcPts val="1636"/>
                </a:lnSpc>
              </a:pPr>
              <a:endParaRPr sz="1752"/>
            </a:p>
          </p:txBody>
        </p:sp>
      </p:grpSp>
      <p:sp>
        <p:nvSpPr>
          <p:cNvPr id="6" name="Freeform 6"/>
          <p:cNvSpPr/>
          <p:nvPr/>
        </p:nvSpPr>
        <p:spPr>
          <a:xfrm>
            <a:off x="15708890" y="1150515"/>
            <a:ext cx="381759" cy="381759"/>
          </a:xfrm>
          <a:custGeom>
            <a:avLst/>
            <a:gdLst/>
            <a:ahLst/>
            <a:cxnLst/>
            <a:rect l="l" t="t" r="r" b="b"/>
            <a:pathLst>
              <a:path w="392115" h="392115">
                <a:moveTo>
                  <a:pt x="0" y="0"/>
                </a:moveTo>
                <a:lnTo>
                  <a:pt x="392114" y="0"/>
                </a:lnTo>
                <a:lnTo>
                  <a:pt x="392114" y="392114"/>
                </a:lnTo>
                <a:lnTo>
                  <a:pt x="0" y="3921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8624928" y="3784269"/>
            <a:ext cx="3487654" cy="2100291"/>
            <a:chOff x="0" y="0"/>
            <a:chExt cx="6350000" cy="381127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0000" cy="3811270"/>
            </a:xfrm>
            <a:custGeom>
              <a:avLst/>
              <a:gdLst/>
              <a:ahLst/>
              <a:cxnLst/>
              <a:rect l="l" t="t" r="r" b="b"/>
              <a:pathLst>
                <a:path w="6350000" h="3811270">
                  <a:moveTo>
                    <a:pt x="1648460" y="0"/>
                  </a:moveTo>
                  <a:lnTo>
                    <a:pt x="5812790" y="0"/>
                  </a:lnTo>
                  <a:cubicBezTo>
                    <a:pt x="6109970" y="0"/>
                    <a:pt x="6350000" y="240030"/>
                    <a:pt x="6350000" y="537210"/>
                  </a:cubicBezTo>
                  <a:lnTo>
                    <a:pt x="6350000" y="2466340"/>
                  </a:lnTo>
                  <a:cubicBezTo>
                    <a:pt x="6350000" y="2763520"/>
                    <a:pt x="6109970" y="3003550"/>
                    <a:pt x="5812790" y="3003550"/>
                  </a:cubicBezTo>
                  <a:lnTo>
                    <a:pt x="4751070" y="3003550"/>
                  </a:lnTo>
                  <a:cubicBezTo>
                    <a:pt x="4587240" y="3003550"/>
                    <a:pt x="4431030" y="3078480"/>
                    <a:pt x="4329430" y="3208020"/>
                  </a:cubicBezTo>
                  <a:lnTo>
                    <a:pt x="4013200" y="3606800"/>
                  </a:lnTo>
                  <a:cubicBezTo>
                    <a:pt x="3911600" y="3735070"/>
                    <a:pt x="3756660" y="3811270"/>
                    <a:pt x="3591560" y="3811270"/>
                  </a:cubicBezTo>
                  <a:lnTo>
                    <a:pt x="537210" y="3811270"/>
                  </a:lnTo>
                  <a:cubicBezTo>
                    <a:pt x="240030" y="3811270"/>
                    <a:pt x="0" y="3571240"/>
                    <a:pt x="0" y="3274060"/>
                  </a:cubicBezTo>
                  <a:lnTo>
                    <a:pt x="0" y="1375410"/>
                  </a:lnTo>
                  <a:cubicBezTo>
                    <a:pt x="0" y="1206500"/>
                    <a:pt x="78740" y="1047750"/>
                    <a:pt x="213360" y="946150"/>
                  </a:cubicBezTo>
                  <a:lnTo>
                    <a:pt x="1324610" y="107950"/>
                  </a:lnTo>
                  <a:cubicBezTo>
                    <a:pt x="1417320" y="38100"/>
                    <a:pt x="1531620" y="0"/>
                    <a:pt x="1648460" y="0"/>
                  </a:cubicBezTo>
                  <a:close/>
                </a:path>
              </a:pathLst>
            </a:custGeom>
            <a:blipFill>
              <a:blip r:embed="rId5"/>
              <a:stretch>
                <a:fillRect t="-5537" b="-5537"/>
              </a:stretch>
            </a:blipFill>
          </p:spPr>
        </p:sp>
      </p:grpSp>
      <p:grpSp>
        <p:nvGrpSpPr>
          <p:cNvPr id="9" name="Group 9"/>
          <p:cNvGrpSpPr/>
          <p:nvPr/>
        </p:nvGrpSpPr>
        <p:grpSpPr>
          <a:xfrm>
            <a:off x="8157557" y="6527232"/>
            <a:ext cx="9444642" cy="3223699"/>
            <a:chOff x="0" y="0"/>
            <a:chExt cx="1348443" cy="44755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348443" cy="447558"/>
            </a:xfrm>
            <a:custGeom>
              <a:avLst/>
              <a:gdLst/>
              <a:ahLst/>
              <a:cxnLst/>
              <a:rect l="l" t="t" r="r" b="b"/>
              <a:pathLst>
                <a:path w="1348443" h="447558">
                  <a:moveTo>
                    <a:pt x="1348443" y="48654"/>
                  </a:moveTo>
                  <a:lnTo>
                    <a:pt x="1348443" y="398904"/>
                  </a:lnTo>
                  <a:cubicBezTo>
                    <a:pt x="1348443" y="425775"/>
                    <a:pt x="1326660" y="447558"/>
                    <a:pt x="1299790" y="447558"/>
                  </a:cubicBezTo>
                  <a:lnTo>
                    <a:pt x="48654" y="447558"/>
                  </a:lnTo>
                  <a:cubicBezTo>
                    <a:pt x="21783" y="447558"/>
                    <a:pt x="0" y="425775"/>
                    <a:pt x="0" y="398904"/>
                  </a:cubicBezTo>
                  <a:lnTo>
                    <a:pt x="0" y="48654"/>
                  </a:lnTo>
                  <a:cubicBezTo>
                    <a:pt x="0" y="21783"/>
                    <a:pt x="21783" y="0"/>
                    <a:pt x="48654" y="0"/>
                  </a:cubicBezTo>
                  <a:lnTo>
                    <a:pt x="1299790" y="0"/>
                  </a:lnTo>
                  <a:cubicBezTo>
                    <a:pt x="1326660" y="0"/>
                    <a:pt x="1348443" y="21783"/>
                    <a:pt x="1348443" y="48654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8AB2A6"/>
              </a:solidFill>
              <a:prstDash val="solid"/>
              <a:round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0"/>
              <a:ext cx="1348443" cy="447558"/>
            </a:xfrm>
            <a:prstGeom prst="rect">
              <a:avLst/>
            </a:prstGeom>
          </p:spPr>
          <p:txBody>
            <a:bodyPr lIns="49458" tIns="49458" rIns="49458" bIns="49458" rtlCol="0" anchor="ctr"/>
            <a:lstStyle/>
            <a:p>
              <a:pPr algn="ctr">
                <a:lnSpc>
                  <a:spcPts val="1636"/>
                </a:lnSpc>
              </a:pPr>
              <a:endParaRPr sz="1752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7870547" y="6958630"/>
            <a:ext cx="3487654" cy="2100291"/>
            <a:chOff x="0" y="0"/>
            <a:chExt cx="6350000" cy="381127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350000" cy="3811270"/>
            </a:xfrm>
            <a:custGeom>
              <a:avLst/>
              <a:gdLst/>
              <a:ahLst/>
              <a:cxnLst/>
              <a:rect l="l" t="t" r="r" b="b"/>
              <a:pathLst>
                <a:path w="6350000" h="3811270">
                  <a:moveTo>
                    <a:pt x="1648460" y="0"/>
                  </a:moveTo>
                  <a:lnTo>
                    <a:pt x="5812790" y="0"/>
                  </a:lnTo>
                  <a:cubicBezTo>
                    <a:pt x="6109970" y="0"/>
                    <a:pt x="6350000" y="240030"/>
                    <a:pt x="6350000" y="537210"/>
                  </a:cubicBezTo>
                  <a:lnTo>
                    <a:pt x="6350000" y="2466340"/>
                  </a:lnTo>
                  <a:cubicBezTo>
                    <a:pt x="6350000" y="2763520"/>
                    <a:pt x="6109970" y="3003550"/>
                    <a:pt x="5812790" y="3003550"/>
                  </a:cubicBezTo>
                  <a:lnTo>
                    <a:pt x="4751070" y="3003550"/>
                  </a:lnTo>
                  <a:cubicBezTo>
                    <a:pt x="4587240" y="3003550"/>
                    <a:pt x="4431030" y="3078480"/>
                    <a:pt x="4329430" y="3208020"/>
                  </a:cubicBezTo>
                  <a:lnTo>
                    <a:pt x="4013200" y="3606800"/>
                  </a:lnTo>
                  <a:cubicBezTo>
                    <a:pt x="3911600" y="3735070"/>
                    <a:pt x="3756660" y="3811270"/>
                    <a:pt x="3591560" y="3811270"/>
                  </a:cubicBezTo>
                  <a:lnTo>
                    <a:pt x="537210" y="3811270"/>
                  </a:lnTo>
                  <a:cubicBezTo>
                    <a:pt x="240030" y="3811270"/>
                    <a:pt x="0" y="3571240"/>
                    <a:pt x="0" y="3274060"/>
                  </a:cubicBezTo>
                  <a:lnTo>
                    <a:pt x="0" y="1375410"/>
                  </a:lnTo>
                  <a:cubicBezTo>
                    <a:pt x="0" y="1206500"/>
                    <a:pt x="78740" y="1047750"/>
                    <a:pt x="213360" y="946150"/>
                  </a:cubicBezTo>
                  <a:lnTo>
                    <a:pt x="1324610" y="107950"/>
                  </a:lnTo>
                  <a:cubicBezTo>
                    <a:pt x="1417320" y="38100"/>
                    <a:pt x="1531620" y="0"/>
                    <a:pt x="1648460" y="0"/>
                  </a:cubicBezTo>
                  <a:close/>
                </a:path>
              </a:pathLst>
            </a:custGeom>
            <a:blipFill>
              <a:blip r:embed="rId6"/>
              <a:stretch>
                <a:fillRect t="-90410" b="-59662"/>
              </a:stretch>
            </a:blipFill>
          </p:spPr>
        </p:sp>
      </p:grpSp>
      <p:sp>
        <p:nvSpPr>
          <p:cNvPr id="14" name="TextBox 14"/>
          <p:cNvSpPr txBox="1"/>
          <p:nvPr/>
        </p:nvSpPr>
        <p:spPr>
          <a:xfrm>
            <a:off x="685800" y="1137376"/>
            <a:ext cx="10286999" cy="738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4800" i="1" spc="-416" dirty="0" err="1">
                <a:solidFill>
                  <a:srgbClr val="8AB2A6"/>
                </a:solidFill>
                <a:latin typeface="+mj-lt"/>
                <a:ea typeface="Anton Italics"/>
                <a:cs typeface="Anton Italics"/>
                <a:sym typeface="Anton Italics"/>
              </a:rPr>
              <a:t>Tekin</a:t>
            </a:r>
            <a:r>
              <a:rPr lang="en-US" sz="4800" i="1" spc="-416" dirty="0">
                <a:solidFill>
                  <a:srgbClr val="8AB2A6"/>
                </a:solidFill>
                <a:latin typeface="+mj-lt"/>
                <a:ea typeface="Anton Italics"/>
                <a:cs typeface="Anton Italics"/>
                <a:sym typeface="Anton Italics"/>
              </a:rPr>
              <a:t> </a:t>
            </a:r>
            <a:r>
              <a:rPr lang="en-US" sz="4800" i="1" spc="-416" dirty="0" err="1">
                <a:solidFill>
                  <a:srgbClr val="8AB2A6"/>
                </a:solidFill>
                <a:latin typeface="+mj-lt"/>
                <a:ea typeface="Anton Italics"/>
                <a:cs typeface="Anton Italics"/>
                <a:sym typeface="Anton Italics"/>
              </a:rPr>
              <a:t>sayt</a:t>
            </a:r>
            <a:r>
              <a:rPr lang="en-US" sz="4800" i="1" spc="-416" dirty="0">
                <a:solidFill>
                  <a:srgbClr val="8AB2A6"/>
                </a:solidFill>
                <a:latin typeface="+mj-lt"/>
                <a:ea typeface="Anton Italics"/>
                <a:cs typeface="Anton Italics"/>
                <a:sym typeface="Anton Italics"/>
              </a:rPr>
              <a:t> </a:t>
            </a:r>
            <a:r>
              <a:rPr lang="en-US" sz="4800" i="1" spc="-416" dirty="0" err="1">
                <a:solidFill>
                  <a:srgbClr val="8AB2A6"/>
                </a:solidFill>
                <a:latin typeface="+mj-lt"/>
                <a:ea typeface="Anton Italics"/>
                <a:cs typeface="Anton Italics"/>
                <a:sym typeface="Anton Italics"/>
              </a:rPr>
              <a:t>yaratish</a:t>
            </a:r>
            <a:r>
              <a:rPr lang="en-US" sz="4800" i="1" spc="-416" dirty="0">
                <a:solidFill>
                  <a:srgbClr val="8AB2A6"/>
                </a:solidFill>
                <a:latin typeface="+mj-lt"/>
                <a:ea typeface="Anton Italics"/>
                <a:cs typeface="Anton Italics"/>
                <a:sym typeface="Anton Italics"/>
              </a:rPr>
              <a:t> </a:t>
            </a:r>
            <a:r>
              <a:rPr lang="en-US" sz="4800" i="1" spc="-416" dirty="0" err="1">
                <a:solidFill>
                  <a:srgbClr val="8AB2A6"/>
                </a:solidFill>
                <a:latin typeface="+mj-lt"/>
                <a:ea typeface="Anton Italics"/>
                <a:cs typeface="Anton Italics"/>
                <a:sym typeface="Anton Italics"/>
              </a:rPr>
              <a:t>platformalari</a:t>
            </a:r>
            <a:endParaRPr lang="en-US" sz="4800" i="1" spc="-416" dirty="0">
              <a:solidFill>
                <a:srgbClr val="8AB2A6"/>
              </a:solidFill>
              <a:latin typeface="+mj-lt"/>
              <a:ea typeface="Anton Italics"/>
              <a:cs typeface="Anton Italics"/>
              <a:sym typeface="Anton Italics"/>
            </a:endParaRPr>
          </a:p>
        </p:txBody>
      </p:sp>
      <p:grpSp>
        <p:nvGrpSpPr>
          <p:cNvPr id="15" name="Group 15"/>
          <p:cNvGrpSpPr/>
          <p:nvPr/>
        </p:nvGrpSpPr>
        <p:grpSpPr>
          <a:xfrm>
            <a:off x="241501" y="5466261"/>
            <a:ext cx="2818453" cy="4684899"/>
            <a:chOff x="0" y="0"/>
            <a:chExt cx="762445" cy="1267355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762445" cy="1267355"/>
            </a:xfrm>
            <a:custGeom>
              <a:avLst/>
              <a:gdLst/>
              <a:ahLst/>
              <a:cxnLst/>
              <a:rect l="l" t="t" r="r" b="b"/>
              <a:pathLst>
                <a:path w="762445" h="1267355">
                  <a:moveTo>
                    <a:pt x="0" y="0"/>
                  </a:moveTo>
                  <a:lnTo>
                    <a:pt x="762445" y="0"/>
                  </a:lnTo>
                  <a:lnTo>
                    <a:pt x="762445" y="1267355"/>
                  </a:lnTo>
                  <a:lnTo>
                    <a:pt x="0" y="1267355"/>
                  </a:lnTo>
                  <a:close/>
                </a:path>
              </a:pathLst>
            </a:custGeom>
            <a:gradFill rotWithShape="1">
              <a:gsLst>
                <a:gs pos="0">
                  <a:srgbClr val="3E9D81">
                    <a:alpha val="100000"/>
                  </a:srgbClr>
                </a:gs>
                <a:gs pos="100000">
                  <a:srgbClr val="3E9D81">
                    <a:alpha val="0"/>
                  </a:srgbClr>
                </a:gs>
              </a:gsLst>
              <a:lin ang="0"/>
            </a:gradFill>
          </p:spPr>
        </p:sp>
        <p:sp>
          <p:nvSpPr>
            <p:cNvPr id="17" name="TextBox 17"/>
            <p:cNvSpPr txBox="1"/>
            <p:nvPr/>
          </p:nvSpPr>
          <p:spPr>
            <a:xfrm>
              <a:off x="0" y="-28575"/>
              <a:ext cx="762445" cy="1295930"/>
            </a:xfrm>
            <a:prstGeom prst="rect">
              <a:avLst/>
            </a:prstGeom>
          </p:spPr>
          <p:txBody>
            <a:bodyPr lIns="49458" tIns="49458" rIns="49458" bIns="49458" rtlCol="0" anchor="ctr"/>
            <a:lstStyle/>
            <a:p>
              <a:pPr algn="ctr">
                <a:lnSpc>
                  <a:spcPts val="1908"/>
                </a:lnSpc>
              </a:pPr>
              <a:endParaRPr sz="1752"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18740068" y="1137376"/>
            <a:ext cx="1081591" cy="410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36"/>
              </a:lnSpc>
            </a:pPr>
            <a:r>
              <a:rPr lang="en-US" sz="1363" spc="-27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Ароввай Индастриз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2713232" y="3759769"/>
            <a:ext cx="4496952" cy="2954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80000"/>
              </a:lnSpc>
            </a:pPr>
            <a:r>
              <a:rPr lang="en-US" sz="2400" spc="-27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https://tilda.cc/ru/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2779208" y="7382077"/>
            <a:ext cx="4430976" cy="2954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80000"/>
              </a:lnSpc>
            </a:pPr>
            <a:r>
              <a:rPr lang="en-US" sz="2400" spc="-27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https://ru.wix.com/</a:t>
            </a:r>
          </a:p>
        </p:txBody>
      </p:sp>
      <p:sp>
        <p:nvSpPr>
          <p:cNvPr id="26" name="Freeform 26"/>
          <p:cNvSpPr/>
          <p:nvPr/>
        </p:nvSpPr>
        <p:spPr>
          <a:xfrm>
            <a:off x="13505175" y="1748438"/>
            <a:ext cx="707613" cy="707613"/>
          </a:xfrm>
          <a:custGeom>
            <a:avLst/>
            <a:gdLst/>
            <a:ahLst/>
            <a:cxnLst/>
            <a:rect l="l" t="t" r="r" b="b"/>
            <a:pathLst>
              <a:path w="726809" h="726809">
                <a:moveTo>
                  <a:pt x="0" y="0"/>
                </a:moveTo>
                <a:lnTo>
                  <a:pt x="726808" y="0"/>
                </a:lnTo>
                <a:lnTo>
                  <a:pt x="726808" y="726809"/>
                </a:lnTo>
                <a:lnTo>
                  <a:pt x="0" y="72680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EA30113-6987-4FED-AEAB-B5A182A4E4B9}"/>
              </a:ext>
            </a:extLst>
          </p:cNvPr>
          <p:cNvSpPr txBox="1"/>
          <p:nvPr/>
        </p:nvSpPr>
        <p:spPr>
          <a:xfrm>
            <a:off x="12617141" y="4309915"/>
            <a:ext cx="441579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https://blog.tilda.cc/tpost/nsz8g3zvx1-kak-zahvativat-vnimanie-polzovatelei-i-d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703FC00-850C-4D91-9ECC-8965FFDC4A28}"/>
              </a:ext>
            </a:extLst>
          </p:cNvPr>
          <p:cNvSpPr txBox="1"/>
          <p:nvPr/>
        </p:nvSpPr>
        <p:spPr>
          <a:xfrm>
            <a:off x="10427683" y="9107937"/>
            <a:ext cx="990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https://sites.google.com/site/horstwebdesign/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5EC5FF5-708E-4C55-9D57-51A4C6525297}"/>
              </a:ext>
            </a:extLst>
          </p:cNvPr>
          <p:cNvSpPr txBox="1"/>
          <p:nvPr/>
        </p:nvSpPr>
        <p:spPr>
          <a:xfrm>
            <a:off x="9144000" y="2386418"/>
            <a:ext cx="1196473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https://www.weebly.com/</a:t>
            </a:r>
          </a:p>
        </p:txBody>
      </p:sp>
    </p:spTree>
    <p:extLst>
      <p:ext uri="{BB962C8B-B14F-4D97-AF65-F5344CB8AC3E}">
        <p14:creationId xmlns:p14="http://schemas.microsoft.com/office/powerpoint/2010/main" val="12827643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41500" y="135845"/>
            <a:ext cx="17805001" cy="10015313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243031" y="1137377"/>
            <a:ext cx="15801938" cy="3063686"/>
            <a:chOff x="0" y="0"/>
            <a:chExt cx="2696887" cy="52287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696887" cy="522873"/>
            </a:xfrm>
            <a:custGeom>
              <a:avLst/>
              <a:gdLst/>
              <a:ahLst/>
              <a:cxnLst/>
              <a:rect l="l" t="t" r="r" b="b"/>
              <a:pathLst>
                <a:path w="2696887" h="522873">
                  <a:moveTo>
                    <a:pt x="2696887" y="24327"/>
                  </a:moveTo>
                  <a:lnTo>
                    <a:pt x="2696887" y="498546"/>
                  </a:lnTo>
                  <a:cubicBezTo>
                    <a:pt x="2696887" y="511981"/>
                    <a:pt x="2685995" y="522873"/>
                    <a:pt x="2672560" y="522873"/>
                  </a:cubicBezTo>
                  <a:lnTo>
                    <a:pt x="24327" y="522873"/>
                  </a:lnTo>
                  <a:cubicBezTo>
                    <a:pt x="10891" y="522873"/>
                    <a:pt x="0" y="511981"/>
                    <a:pt x="0" y="498546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lnTo>
                    <a:pt x="2672560" y="0"/>
                  </a:lnTo>
                  <a:cubicBezTo>
                    <a:pt x="2685995" y="0"/>
                    <a:pt x="2696887" y="10891"/>
                    <a:pt x="2696887" y="24327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8AB2A6"/>
              </a:solidFill>
              <a:prstDash val="solid"/>
              <a:round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2696887" cy="522873"/>
            </a:xfrm>
            <a:prstGeom prst="rect">
              <a:avLst/>
            </a:prstGeom>
          </p:spPr>
          <p:txBody>
            <a:bodyPr lIns="49458" tIns="49458" rIns="49458" bIns="49458" rtlCol="0" anchor="ctr"/>
            <a:lstStyle/>
            <a:p>
              <a:pPr algn="ctr">
                <a:lnSpc>
                  <a:spcPts val="1636"/>
                </a:lnSpc>
              </a:pPr>
              <a:endParaRPr sz="1752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243031" y="1618951"/>
            <a:ext cx="2488918" cy="2100535"/>
            <a:chOff x="0" y="0"/>
            <a:chExt cx="673300" cy="56823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73300" cy="568235"/>
            </a:xfrm>
            <a:custGeom>
              <a:avLst/>
              <a:gdLst/>
              <a:ahLst/>
              <a:cxnLst/>
              <a:rect l="l" t="t" r="r" b="b"/>
              <a:pathLst>
                <a:path w="673300" h="568235">
                  <a:moveTo>
                    <a:pt x="0" y="0"/>
                  </a:moveTo>
                  <a:lnTo>
                    <a:pt x="673300" y="0"/>
                  </a:lnTo>
                  <a:lnTo>
                    <a:pt x="673300" y="568235"/>
                  </a:lnTo>
                  <a:lnTo>
                    <a:pt x="0" y="568235"/>
                  </a:lnTo>
                  <a:close/>
                </a:path>
              </a:pathLst>
            </a:custGeom>
            <a:gradFill rotWithShape="1">
              <a:gsLst>
                <a:gs pos="0">
                  <a:srgbClr val="3E9D81">
                    <a:alpha val="100000"/>
                  </a:srgbClr>
                </a:gs>
                <a:gs pos="100000">
                  <a:srgbClr val="3E9D81">
                    <a:alpha val="0"/>
                  </a:srgbClr>
                </a:gs>
              </a:gsLst>
              <a:lin ang="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673300" cy="596810"/>
            </a:xfrm>
            <a:prstGeom prst="rect">
              <a:avLst/>
            </a:prstGeom>
          </p:spPr>
          <p:txBody>
            <a:bodyPr lIns="49458" tIns="49458" rIns="49458" bIns="49458" rtlCol="0" anchor="ctr"/>
            <a:lstStyle/>
            <a:p>
              <a:pPr algn="ctr">
                <a:lnSpc>
                  <a:spcPts val="1908"/>
                </a:lnSpc>
              </a:pPr>
              <a:endParaRPr sz="1752"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3378144" y="1829072"/>
            <a:ext cx="11537785" cy="20224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450"/>
              </a:lnSpc>
            </a:pPr>
            <a:r>
              <a:rPr lang="uz" sz="16264" i="1" spc="-650">
                <a:solidFill>
                  <a:srgbClr val="8AB2A6"/>
                </a:solidFill>
                <a:latin typeface="Anton Italics"/>
                <a:ea typeface="Anton Italics"/>
                <a:cs typeface="Anton Italics"/>
                <a:sym typeface="Anton Italics"/>
              </a:rPr>
              <a:t>rahmat</a:t>
            </a:r>
          </a:p>
        </p:txBody>
      </p:sp>
      <p:sp>
        <p:nvSpPr>
          <p:cNvPr id="15" name="Freeform 15"/>
          <p:cNvSpPr/>
          <p:nvPr/>
        </p:nvSpPr>
        <p:spPr>
          <a:xfrm>
            <a:off x="3378147" y="2315414"/>
            <a:ext cx="707613" cy="707613"/>
          </a:xfrm>
          <a:custGeom>
            <a:avLst/>
            <a:gdLst/>
            <a:ahLst/>
            <a:cxnLst/>
            <a:rect l="l" t="t" r="r" b="b"/>
            <a:pathLst>
              <a:path w="726809" h="726809">
                <a:moveTo>
                  <a:pt x="0" y="0"/>
                </a:moveTo>
                <a:lnTo>
                  <a:pt x="726808" y="0"/>
                </a:lnTo>
                <a:lnTo>
                  <a:pt x="726808" y="726809"/>
                </a:lnTo>
                <a:lnTo>
                  <a:pt x="0" y="72680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17" name="Group 17"/>
          <p:cNvGrpSpPr/>
          <p:nvPr/>
        </p:nvGrpSpPr>
        <p:grpSpPr>
          <a:xfrm rot="-10800000">
            <a:off x="14529083" y="1618951"/>
            <a:ext cx="2488918" cy="2100535"/>
            <a:chOff x="0" y="0"/>
            <a:chExt cx="673300" cy="568235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673300" cy="568235"/>
            </a:xfrm>
            <a:custGeom>
              <a:avLst/>
              <a:gdLst/>
              <a:ahLst/>
              <a:cxnLst/>
              <a:rect l="l" t="t" r="r" b="b"/>
              <a:pathLst>
                <a:path w="673300" h="568235">
                  <a:moveTo>
                    <a:pt x="0" y="0"/>
                  </a:moveTo>
                  <a:lnTo>
                    <a:pt x="673300" y="0"/>
                  </a:lnTo>
                  <a:lnTo>
                    <a:pt x="673300" y="568235"/>
                  </a:lnTo>
                  <a:lnTo>
                    <a:pt x="0" y="568235"/>
                  </a:lnTo>
                  <a:close/>
                </a:path>
              </a:pathLst>
            </a:custGeom>
            <a:gradFill rotWithShape="1">
              <a:gsLst>
                <a:gs pos="0">
                  <a:srgbClr val="3E9D81">
                    <a:alpha val="100000"/>
                  </a:srgbClr>
                </a:gs>
                <a:gs pos="100000">
                  <a:srgbClr val="3E9D81">
                    <a:alpha val="0"/>
                  </a:srgbClr>
                </a:gs>
              </a:gsLst>
              <a:lin ang="0"/>
            </a:gradFill>
          </p:spPr>
        </p:sp>
        <p:sp>
          <p:nvSpPr>
            <p:cNvPr id="19" name="TextBox 19"/>
            <p:cNvSpPr txBox="1"/>
            <p:nvPr/>
          </p:nvSpPr>
          <p:spPr>
            <a:xfrm>
              <a:off x="0" y="-28575"/>
              <a:ext cx="673300" cy="596810"/>
            </a:xfrm>
            <a:prstGeom prst="rect">
              <a:avLst/>
            </a:prstGeom>
          </p:spPr>
          <p:txBody>
            <a:bodyPr lIns="49458" tIns="49458" rIns="49458" bIns="49458" rtlCol="0" anchor="ctr"/>
            <a:lstStyle/>
            <a:p>
              <a:pPr algn="ctr">
                <a:lnSpc>
                  <a:spcPts val="1908"/>
                </a:lnSpc>
              </a:pPr>
              <a:endParaRPr sz="1752"/>
            </a:p>
          </p:txBody>
        </p:sp>
      </p:grpSp>
      <p:sp>
        <p:nvSpPr>
          <p:cNvPr id="20" name="Freeform 20"/>
          <p:cNvSpPr/>
          <p:nvPr/>
        </p:nvSpPr>
        <p:spPr>
          <a:xfrm flipH="1">
            <a:off x="14208318" y="2315414"/>
            <a:ext cx="707613" cy="707613"/>
          </a:xfrm>
          <a:custGeom>
            <a:avLst/>
            <a:gdLst/>
            <a:ahLst/>
            <a:cxnLst/>
            <a:rect l="l" t="t" r="r" b="b"/>
            <a:pathLst>
              <a:path w="726809" h="726809">
                <a:moveTo>
                  <a:pt x="726809" y="0"/>
                </a:moveTo>
                <a:lnTo>
                  <a:pt x="0" y="0"/>
                </a:lnTo>
                <a:lnTo>
                  <a:pt x="0" y="726809"/>
                </a:lnTo>
                <a:lnTo>
                  <a:pt x="726809" y="726809"/>
                </a:lnTo>
                <a:lnTo>
                  <a:pt x="726809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41500" y="-1315"/>
            <a:ext cx="17805001" cy="10015313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241500" y="5408998"/>
            <a:ext cx="2898574" cy="3740631"/>
            <a:chOff x="0" y="0"/>
            <a:chExt cx="784120" cy="101191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784120" cy="1011912"/>
            </a:xfrm>
            <a:custGeom>
              <a:avLst/>
              <a:gdLst/>
              <a:ahLst/>
              <a:cxnLst/>
              <a:rect l="l" t="t" r="r" b="b"/>
              <a:pathLst>
                <a:path w="784120" h="1011912">
                  <a:moveTo>
                    <a:pt x="0" y="0"/>
                  </a:moveTo>
                  <a:lnTo>
                    <a:pt x="784120" y="0"/>
                  </a:lnTo>
                  <a:lnTo>
                    <a:pt x="784120" y="1011912"/>
                  </a:lnTo>
                  <a:lnTo>
                    <a:pt x="0" y="1011912"/>
                  </a:lnTo>
                  <a:close/>
                </a:path>
              </a:pathLst>
            </a:custGeom>
            <a:gradFill rotWithShape="1">
              <a:gsLst>
                <a:gs pos="0">
                  <a:srgbClr val="3E9D81">
                    <a:alpha val="100000"/>
                  </a:srgbClr>
                </a:gs>
                <a:gs pos="100000">
                  <a:srgbClr val="3E9D81">
                    <a:alpha val="0"/>
                  </a:srgbClr>
                </a:gs>
              </a:gsLst>
              <a:lin ang="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784120" cy="1040487"/>
            </a:xfrm>
            <a:prstGeom prst="rect">
              <a:avLst/>
            </a:prstGeom>
          </p:spPr>
          <p:txBody>
            <a:bodyPr lIns="49458" tIns="49458" rIns="49458" bIns="49458" rtlCol="0" anchor="ctr"/>
            <a:lstStyle/>
            <a:p>
              <a:pPr algn="ctr">
                <a:lnSpc>
                  <a:spcPts val="1908"/>
                </a:lnSpc>
              </a:pPr>
              <a:endParaRPr sz="1752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243032" y="5408998"/>
            <a:ext cx="7900969" cy="4742162"/>
            <a:chOff x="0" y="0"/>
            <a:chExt cx="6350000" cy="381127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350000" cy="3811270"/>
            </a:xfrm>
            <a:custGeom>
              <a:avLst/>
              <a:gdLst/>
              <a:ahLst/>
              <a:cxnLst/>
              <a:rect l="l" t="t" r="r" b="b"/>
              <a:pathLst>
                <a:path w="6350000" h="3811270">
                  <a:moveTo>
                    <a:pt x="1648460" y="0"/>
                  </a:moveTo>
                  <a:lnTo>
                    <a:pt x="5812790" y="0"/>
                  </a:lnTo>
                  <a:cubicBezTo>
                    <a:pt x="6109970" y="0"/>
                    <a:pt x="6350000" y="240030"/>
                    <a:pt x="6350000" y="537210"/>
                  </a:cubicBezTo>
                  <a:lnTo>
                    <a:pt x="6350000" y="2466340"/>
                  </a:lnTo>
                  <a:cubicBezTo>
                    <a:pt x="6350000" y="2763520"/>
                    <a:pt x="6109970" y="3003550"/>
                    <a:pt x="5812790" y="3003550"/>
                  </a:cubicBezTo>
                  <a:lnTo>
                    <a:pt x="4751070" y="3003550"/>
                  </a:lnTo>
                  <a:cubicBezTo>
                    <a:pt x="4587240" y="3003550"/>
                    <a:pt x="4431030" y="3078480"/>
                    <a:pt x="4329430" y="3208020"/>
                  </a:cubicBezTo>
                  <a:lnTo>
                    <a:pt x="4013200" y="3606800"/>
                  </a:lnTo>
                  <a:cubicBezTo>
                    <a:pt x="3911600" y="3735070"/>
                    <a:pt x="3756660" y="3811270"/>
                    <a:pt x="3591560" y="3811270"/>
                  </a:cubicBezTo>
                  <a:lnTo>
                    <a:pt x="537210" y="3811270"/>
                  </a:lnTo>
                  <a:cubicBezTo>
                    <a:pt x="240030" y="3811270"/>
                    <a:pt x="0" y="3571240"/>
                    <a:pt x="0" y="3274060"/>
                  </a:cubicBezTo>
                  <a:lnTo>
                    <a:pt x="0" y="1375410"/>
                  </a:lnTo>
                  <a:cubicBezTo>
                    <a:pt x="0" y="1206500"/>
                    <a:pt x="78740" y="1047750"/>
                    <a:pt x="213360" y="946150"/>
                  </a:cubicBezTo>
                  <a:lnTo>
                    <a:pt x="1324610" y="107950"/>
                  </a:lnTo>
                  <a:cubicBezTo>
                    <a:pt x="1417320" y="38100"/>
                    <a:pt x="1531620" y="0"/>
                    <a:pt x="1648460" y="0"/>
                  </a:cubicBezTo>
                  <a:close/>
                </a:path>
              </a:pathLst>
            </a:custGeom>
            <a:blipFill>
              <a:blip r:embed="rId3"/>
              <a:stretch>
                <a:fillRect t="-5502" b="-5502"/>
              </a:stretch>
            </a:blipFill>
          </p:spPr>
        </p:sp>
      </p:grpSp>
      <p:sp>
        <p:nvSpPr>
          <p:cNvPr id="12" name="TextBox 12"/>
          <p:cNvSpPr txBox="1"/>
          <p:nvPr/>
        </p:nvSpPr>
        <p:spPr>
          <a:xfrm>
            <a:off x="9837568" y="5905500"/>
            <a:ext cx="7664873" cy="26178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472"/>
              </a:lnSpc>
            </a:pPr>
            <a:r>
              <a:rPr lang="uz" sz="8000" i="1" spc="-440" dirty="0">
                <a:solidFill>
                  <a:srgbClr val="8AB2A6"/>
                </a:solidFill>
                <a:latin typeface="Anton Italics"/>
                <a:ea typeface="Anton Italics"/>
                <a:cs typeface="Anton Italics"/>
                <a:sym typeface="Anton Italics"/>
              </a:rPr>
              <a:t>ZAMON BILAN QADAMDA</a:t>
            </a:r>
            <a:endParaRPr lang="en-US" sz="8000" i="1" spc="-440" dirty="0">
              <a:solidFill>
                <a:srgbClr val="8AB2A6"/>
              </a:solidFill>
              <a:latin typeface="Anton Italics"/>
              <a:ea typeface="Anton Italics"/>
              <a:cs typeface="Anton Italics"/>
              <a:sym typeface="Anton Italics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8740068" y="8741595"/>
            <a:ext cx="1081591" cy="410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36"/>
              </a:lnSpc>
            </a:pPr>
            <a:r>
              <a:rPr lang="uz" sz="1363" spc="-27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Arovvay Industries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BA4EA1B-47F4-475C-B34A-707FA4B406A0}"/>
              </a:ext>
            </a:extLst>
          </p:cNvPr>
          <p:cNvSpPr txBox="1"/>
          <p:nvPr/>
        </p:nvSpPr>
        <p:spPr>
          <a:xfrm>
            <a:off x="1268972" y="1333500"/>
            <a:ext cx="15876028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WEB</a:t>
            </a:r>
            <a:r>
              <a:rPr lang="uz" sz="5400" b="1" dirty="0">
                <a:solidFill>
                  <a:schemeClr val="bg1"/>
                </a:solidFill>
              </a:rPr>
              <a:t>-texnologiyalarga kirish</a:t>
            </a:r>
          </a:p>
          <a:p>
            <a:r>
              <a:rPr lang="en-US" sz="3600" b="1" dirty="0">
                <a:solidFill>
                  <a:schemeClr val="bg1"/>
                </a:solidFill>
              </a:rPr>
              <a:t>WEB</a:t>
            </a:r>
            <a:r>
              <a:rPr lang="uz" sz="3600" b="1" dirty="0">
                <a:solidFill>
                  <a:schemeClr val="bg1"/>
                </a:solidFill>
              </a:rPr>
              <a:t>-texnologiyalar </a:t>
            </a:r>
            <a:r>
              <a:rPr lang="uz" sz="3600" dirty="0">
                <a:solidFill>
                  <a:schemeClr val="bg1"/>
                </a:solidFill>
              </a:rPr>
              <a:t>- bu Internetda </a:t>
            </a:r>
            <a:r>
              <a:rPr lang="en-US" sz="3600" dirty="0">
                <a:solidFill>
                  <a:schemeClr val="bg1"/>
                </a:solidFill>
              </a:rPr>
              <a:t>WEB</a:t>
            </a:r>
            <a:r>
              <a:rPr lang="uz" sz="3600" dirty="0">
                <a:solidFill>
                  <a:schemeClr val="bg1"/>
                </a:solidFill>
              </a:rPr>
              <a:t>-saytlar va </a:t>
            </a:r>
            <a:r>
              <a:rPr lang="en-US" sz="3600" dirty="0">
                <a:solidFill>
                  <a:schemeClr val="bg1"/>
                </a:solidFill>
              </a:rPr>
              <a:t>WEB</a:t>
            </a:r>
            <a:r>
              <a:rPr lang="uz" sz="3600" dirty="0">
                <a:solidFill>
                  <a:schemeClr val="bg1"/>
                </a:solidFill>
              </a:rPr>
              <a:t>-ilovalarni yaratish va ishlatish uchun foydalaniladigan standartlar, vositalar va protokollar to'plami.</a:t>
            </a:r>
          </a:p>
          <a:p>
            <a:r>
              <a:rPr lang="en-US" sz="3600" dirty="0">
                <a:solidFill>
                  <a:schemeClr val="bg1"/>
                </a:solidFill>
              </a:rPr>
              <a:t>WEB</a:t>
            </a:r>
            <a:r>
              <a:rPr lang="uz" sz="3600" dirty="0">
                <a:solidFill>
                  <a:schemeClr val="bg1"/>
                </a:solidFill>
              </a:rPr>
              <a:t>-texnologiyalarning asosiy maqsadi foydalanuvchi va server o'rtasida Internet orqali ma'lumotlar almashinuvini ta'minlashdir.</a:t>
            </a:r>
          </a:p>
        </p:txBody>
      </p:sp>
    </p:spTree>
    <p:extLst>
      <p:ext uri="{BB962C8B-B14F-4D97-AF65-F5344CB8AC3E}">
        <p14:creationId xmlns:p14="http://schemas.microsoft.com/office/powerpoint/2010/main" val="14525064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41500" y="135845"/>
            <a:ext cx="17805001" cy="10015313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136959" y="266701"/>
            <a:ext cx="13090959" cy="8869790"/>
            <a:chOff x="0" y="0"/>
            <a:chExt cx="2351840" cy="63628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351840" cy="636285"/>
            </a:xfrm>
            <a:custGeom>
              <a:avLst/>
              <a:gdLst/>
              <a:ahLst/>
              <a:cxnLst/>
              <a:rect l="l" t="t" r="r" b="b"/>
              <a:pathLst>
                <a:path w="2351840" h="636285">
                  <a:moveTo>
                    <a:pt x="2351840" y="27896"/>
                  </a:moveTo>
                  <a:lnTo>
                    <a:pt x="2351840" y="608389"/>
                  </a:lnTo>
                  <a:cubicBezTo>
                    <a:pt x="2351840" y="615787"/>
                    <a:pt x="2348901" y="622883"/>
                    <a:pt x="2343670" y="628114"/>
                  </a:cubicBezTo>
                  <a:cubicBezTo>
                    <a:pt x="2338438" y="633346"/>
                    <a:pt x="2331343" y="636285"/>
                    <a:pt x="2323945" y="636285"/>
                  </a:cubicBezTo>
                  <a:lnTo>
                    <a:pt x="27896" y="636285"/>
                  </a:lnTo>
                  <a:cubicBezTo>
                    <a:pt x="20497" y="636285"/>
                    <a:pt x="13402" y="633346"/>
                    <a:pt x="8170" y="628114"/>
                  </a:cubicBezTo>
                  <a:cubicBezTo>
                    <a:pt x="2939" y="622883"/>
                    <a:pt x="0" y="615787"/>
                    <a:pt x="0" y="608389"/>
                  </a:cubicBezTo>
                  <a:lnTo>
                    <a:pt x="0" y="27896"/>
                  </a:lnTo>
                  <a:cubicBezTo>
                    <a:pt x="0" y="20497"/>
                    <a:pt x="2939" y="13402"/>
                    <a:pt x="8170" y="8170"/>
                  </a:cubicBezTo>
                  <a:cubicBezTo>
                    <a:pt x="13402" y="2939"/>
                    <a:pt x="20497" y="0"/>
                    <a:pt x="27896" y="0"/>
                  </a:cubicBezTo>
                  <a:lnTo>
                    <a:pt x="2323945" y="0"/>
                  </a:lnTo>
                  <a:cubicBezTo>
                    <a:pt x="2331343" y="0"/>
                    <a:pt x="2338438" y="2939"/>
                    <a:pt x="2343670" y="8170"/>
                  </a:cubicBezTo>
                  <a:cubicBezTo>
                    <a:pt x="2348901" y="13402"/>
                    <a:pt x="2351840" y="20497"/>
                    <a:pt x="2351840" y="27896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8AB2A6"/>
              </a:solidFill>
              <a:prstDash val="solid"/>
              <a:round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2351840" cy="636285"/>
            </a:xfrm>
            <a:prstGeom prst="rect">
              <a:avLst/>
            </a:prstGeom>
          </p:spPr>
          <p:txBody>
            <a:bodyPr lIns="49458" tIns="49458" rIns="49458" bIns="49458" rtlCol="0" anchor="ctr"/>
            <a:lstStyle/>
            <a:p>
              <a:pPr algn="ctr">
                <a:lnSpc>
                  <a:spcPts val="1636"/>
                </a:lnSpc>
              </a:pPr>
              <a:endParaRPr sz="1752"/>
            </a:p>
          </p:txBody>
        </p:sp>
      </p:grpSp>
      <p:sp>
        <p:nvSpPr>
          <p:cNvPr id="6" name="Freeform 6"/>
          <p:cNvSpPr/>
          <p:nvPr/>
        </p:nvSpPr>
        <p:spPr>
          <a:xfrm>
            <a:off x="-1224094" y="8754734"/>
            <a:ext cx="381759" cy="381759"/>
          </a:xfrm>
          <a:custGeom>
            <a:avLst/>
            <a:gdLst/>
            <a:ahLst/>
            <a:cxnLst/>
            <a:rect l="l" t="t" r="r" b="b"/>
            <a:pathLst>
              <a:path w="392115" h="392115">
                <a:moveTo>
                  <a:pt x="0" y="0"/>
                </a:moveTo>
                <a:lnTo>
                  <a:pt x="392115" y="0"/>
                </a:lnTo>
                <a:lnTo>
                  <a:pt x="392115" y="392114"/>
                </a:lnTo>
                <a:lnTo>
                  <a:pt x="0" y="39211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 rot="-10800000">
            <a:off x="14373785" y="6259946"/>
            <a:ext cx="3874666" cy="2889680"/>
            <a:chOff x="0" y="0"/>
            <a:chExt cx="1048171" cy="78171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048171" cy="781713"/>
            </a:xfrm>
            <a:custGeom>
              <a:avLst/>
              <a:gdLst/>
              <a:ahLst/>
              <a:cxnLst/>
              <a:rect l="l" t="t" r="r" b="b"/>
              <a:pathLst>
                <a:path w="1048171" h="781713">
                  <a:moveTo>
                    <a:pt x="0" y="0"/>
                  </a:moveTo>
                  <a:lnTo>
                    <a:pt x="1048171" y="0"/>
                  </a:lnTo>
                  <a:lnTo>
                    <a:pt x="1048171" y="781713"/>
                  </a:lnTo>
                  <a:lnTo>
                    <a:pt x="0" y="781713"/>
                  </a:lnTo>
                  <a:close/>
                </a:path>
              </a:pathLst>
            </a:custGeom>
            <a:gradFill rotWithShape="1">
              <a:gsLst>
                <a:gs pos="0">
                  <a:srgbClr val="3E9D81">
                    <a:alpha val="100000"/>
                  </a:srgbClr>
                </a:gs>
                <a:gs pos="100000">
                  <a:srgbClr val="3E9D81">
                    <a:alpha val="0"/>
                  </a:srgbClr>
                </a:gs>
              </a:gsLst>
              <a:lin ang="0"/>
            </a:gradFill>
          </p:spPr>
        </p:sp>
        <p:sp>
          <p:nvSpPr>
            <p:cNvPr id="9" name="TextBox 9"/>
            <p:cNvSpPr txBox="1"/>
            <p:nvPr/>
          </p:nvSpPr>
          <p:spPr>
            <a:xfrm>
              <a:off x="0" y="-28575"/>
              <a:ext cx="1048171" cy="810288"/>
            </a:xfrm>
            <a:prstGeom prst="rect">
              <a:avLst/>
            </a:prstGeom>
          </p:spPr>
          <p:txBody>
            <a:bodyPr lIns="49458" tIns="49458" rIns="49458" bIns="49458" rtlCol="0" anchor="ctr"/>
            <a:lstStyle/>
            <a:p>
              <a:pPr algn="ctr">
                <a:lnSpc>
                  <a:spcPts val="1908"/>
                </a:lnSpc>
              </a:pPr>
              <a:endParaRPr sz="1752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350315" y="1332653"/>
            <a:ext cx="2730299" cy="8336384"/>
            <a:chOff x="0" y="0"/>
            <a:chExt cx="1207512" cy="95037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207512" cy="950372"/>
            </a:xfrm>
            <a:custGeom>
              <a:avLst/>
              <a:gdLst/>
              <a:ahLst/>
              <a:cxnLst/>
              <a:rect l="l" t="t" r="r" b="b"/>
              <a:pathLst>
                <a:path w="1207512" h="950372">
                  <a:moveTo>
                    <a:pt x="0" y="0"/>
                  </a:moveTo>
                  <a:lnTo>
                    <a:pt x="1207512" y="0"/>
                  </a:lnTo>
                  <a:lnTo>
                    <a:pt x="1207512" y="950372"/>
                  </a:lnTo>
                  <a:lnTo>
                    <a:pt x="0" y="950372"/>
                  </a:lnTo>
                  <a:close/>
                </a:path>
              </a:pathLst>
            </a:custGeom>
            <a:gradFill rotWithShape="1">
              <a:gsLst>
                <a:gs pos="0">
                  <a:srgbClr val="3E9D81">
                    <a:alpha val="100000"/>
                  </a:srgbClr>
                </a:gs>
                <a:gs pos="100000">
                  <a:srgbClr val="3E9D81">
                    <a:alpha val="0"/>
                  </a:srgbClr>
                </a:gs>
              </a:gsLst>
              <a:lin ang="0"/>
            </a:gradFill>
          </p:spPr>
        </p:sp>
        <p:sp>
          <p:nvSpPr>
            <p:cNvPr id="14" name="TextBox 14"/>
            <p:cNvSpPr txBox="1"/>
            <p:nvPr/>
          </p:nvSpPr>
          <p:spPr>
            <a:xfrm>
              <a:off x="0" y="-28575"/>
              <a:ext cx="1207512" cy="978947"/>
            </a:xfrm>
            <a:prstGeom prst="rect">
              <a:avLst/>
            </a:prstGeom>
          </p:spPr>
          <p:txBody>
            <a:bodyPr lIns="49458" tIns="49458" rIns="49458" bIns="49458" rtlCol="0" anchor="ctr"/>
            <a:lstStyle/>
            <a:p>
              <a:pPr algn="ctr">
                <a:lnSpc>
                  <a:spcPts val="1908"/>
                </a:lnSpc>
              </a:pPr>
              <a:endParaRPr sz="1752"/>
            </a:p>
          </p:txBody>
        </p:sp>
      </p:grpSp>
      <p:graphicFrame>
        <p:nvGraphicFramePr>
          <p:cNvPr id="21" name="Таблица 20">
            <a:extLst>
              <a:ext uri="{FF2B5EF4-FFF2-40B4-BE49-F238E27FC236}">
                <a16:creationId xmlns:a16="http://schemas.microsoft.com/office/drawing/2014/main" id="{0C0613B7-4A66-44A9-BB6B-571239E612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4758845"/>
              </p:ext>
            </p:extLst>
          </p:nvPr>
        </p:nvGraphicFramePr>
        <p:xfrm>
          <a:off x="373013" y="636608"/>
          <a:ext cx="10608441" cy="8364372"/>
        </p:xfrm>
        <a:graphic>
          <a:graphicData uri="http://schemas.openxmlformats.org/drawingml/2006/table">
            <a:tbl>
              <a:tblPr/>
              <a:tblGrid>
                <a:gridCol w="1989187">
                  <a:extLst>
                    <a:ext uri="{9D8B030D-6E8A-4147-A177-3AD203B41FA5}">
                      <a16:colId xmlns:a16="http://schemas.microsoft.com/office/drawing/2014/main" val="111804766"/>
                    </a:ext>
                  </a:extLst>
                </a:gridCol>
                <a:gridCol w="1781996">
                  <a:extLst>
                    <a:ext uri="{9D8B030D-6E8A-4147-A177-3AD203B41FA5}">
                      <a16:colId xmlns:a16="http://schemas.microsoft.com/office/drawing/2014/main" val="3671266580"/>
                    </a:ext>
                  </a:extLst>
                </a:gridCol>
                <a:gridCol w="6837258">
                  <a:extLst>
                    <a:ext uri="{9D8B030D-6E8A-4147-A177-3AD203B41FA5}">
                      <a16:colId xmlns:a16="http://schemas.microsoft.com/office/drawing/2014/main" val="3378759382"/>
                    </a:ext>
                  </a:extLst>
                </a:gridCol>
              </a:tblGrid>
              <a:tr h="868114">
                <a:tc>
                  <a:txBody>
                    <a:bodyPr/>
                    <a:lstStyle/>
                    <a:p>
                      <a:r>
                        <a:rPr lang="uz" sz="4000" dirty="0">
                          <a:solidFill>
                            <a:schemeClr val="bg1"/>
                          </a:solidFill>
                        </a:rPr>
                        <a:t>Bosqich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uz" sz="4000">
                          <a:solidFill>
                            <a:schemeClr val="bg1"/>
                          </a:solidFill>
                        </a:rPr>
                        <a:t>Davr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uz" sz="4000" dirty="0">
                          <a:solidFill>
                            <a:schemeClr val="bg1"/>
                          </a:solidFill>
                        </a:rPr>
                        <a:t>Xarakterli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27164461"/>
                  </a:ext>
                </a:extLst>
              </a:tr>
              <a:tr h="2079435">
                <a:tc>
                  <a:txBody>
                    <a:bodyPr/>
                    <a:lstStyle/>
                    <a:p>
                      <a:r>
                        <a:rPr lang="en-US" sz="4000" dirty="0">
                          <a:solidFill>
                            <a:schemeClr val="bg1"/>
                          </a:solidFill>
                        </a:rPr>
                        <a:t>WEB</a:t>
                      </a:r>
                      <a:r>
                        <a:rPr lang="uz" sz="4000" dirty="0">
                          <a:solidFill>
                            <a:schemeClr val="bg1"/>
                          </a:solidFill>
                        </a:rPr>
                        <a:t> 1.0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uz" sz="4000">
                          <a:solidFill>
                            <a:schemeClr val="bg1"/>
                          </a:solidFill>
                        </a:rPr>
                        <a:t>1990–2000 yillar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uz" sz="4000">
                          <a:solidFill>
                            <a:schemeClr val="bg1"/>
                          </a:solidFill>
                        </a:rPr>
                        <a:t>Statik sahifalar, minimal shovqin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368677"/>
                  </a:ext>
                </a:extLst>
              </a:tr>
              <a:tr h="2886983">
                <a:tc>
                  <a:txBody>
                    <a:bodyPr/>
                    <a:lstStyle/>
                    <a:p>
                      <a:r>
                        <a:rPr lang="uz" sz="4000">
                          <a:solidFill>
                            <a:schemeClr val="bg1"/>
                          </a:solidFill>
                        </a:rPr>
                        <a:t>Web 2.0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uz" sz="4000">
                          <a:solidFill>
                            <a:schemeClr val="bg1"/>
                          </a:solidFill>
                        </a:rPr>
                        <a:t>2000–2010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uz" sz="4000" dirty="0">
                          <a:solidFill>
                            <a:schemeClr val="bg1"/>
                          </a:solidFill>
                        </a:rPr>
                        <a:t>Dinamik </a:t>
                      </a:r>
                      <a:r>
                        <a:rPr lang="en-US" sz="4000" dirty="0">
                          <a:solidFill>
                            <a:schemeClr val="bg1"/>
                          </a:solidFill>
                        </a:rPr>
                        <a:t>WEB</a:t>
                      </a:r>
                      <a:r>
                        <a:rPr lang="uz" sz="4000" dirty="0">
                          <a:solidFill>
                            <a:schemeClr val="bg1"/>
                          </a:solidFill>
                        </a:rPr>
                        <a:t>-saytlar, ijtimoiy tarmoqlar, foydalanuvchilarning o'zaro ta'siri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2208575"/>
                  </a:ext>
                </a:extLst>
              </a:tr>
              <a:tr h="2483208">
                <a:tc>
                  <a:txBody>
                    <a:bodyPr/>
                    <a:lstStyle/>
                    <a:p>
                      <a:r>
                        <a:rPr lang="uz" sz="4000">
                          <a:solidFill>
                            <a:schemeClr val="bg1"/>
                          </a:solidFill>
                        </a:rPr>
                        <a:t>Web 3.0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uz" sz="4000">
                          <a:solidFill>
                            <a:schemeClr val="bg1"/>
                          </a:solidFill>
                        </a:rPr>
                        <a:t>2010 - hozirgi kungacha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uz" sz="4000" dirty="0">
                          <a:solidFill>
                            <a:schemeClr val="bg1"/>
                          </a:solidFill>
                        </a:rPr>
                        <a:t>Sun'iy intellekt, shaxsiylashtirish, </a:t>
                      </a:r>
                      <a:r>
                        <a:rPr lang="uz" sz="4000" dirty="0" err="1">
                          <a:solidFill>
                            <a:schemeClr val="bg1"/>
                          </a:solidFill>
                        </a:rPr>
                        <a:t>blokcheyn </a:t>
                      </a:r>
                      <a:r>
                        <a:rPr lang="uz" sz="4000" dirty="0">
                          <a:solidFill>
                            <a:schemeClr val="bg1"/>
                          </a:solidFill>
                        </a:rPr>
                        <a:t>, semantik tarmoq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449286"/>
                  </a:ext>
                </a:extLst>
              </a:tr>
            </a:tbl>
          </a:graphicData>
        </a:graphic>
      </p:graphicFrame>
      <p:grpSp>
        <p:nvGrpSpPr>
          <p:cNvPr id="15" name="Group 10">
            <a:extLst>
              <a:ext uri="{FF2B5EF4-FFF2-40B4-BE49-F238E27FC236}">
                <a16:creationId xmlns:a16="http://schemas.microsoft.com/office/drawing/2014/main" id="{467FA9FF-785F-48CB-B013-F851B5A00BDF}"/>
              </a:ext>
            </a:extLst>
          </p:cNvPr>
          <p:cNvGrpSpPr/>
          <p:nvPr/>
        </p:nvGrpSpPr>
        <p:grpSpPr>
          <a:xfrm>
            <a:off x="10981454" y="3687108"/>
            <a:ext cx="6028077" cy="5449382"/>
            <a:chOff x="0" y="0"/>
            <a:chExt cx="6350000" cy="5740400"/>
          </a:xfrm>
        </p:grpSpPr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ACEEBDBF-C14A-4FBB-B0FA-444D84CDFA8B}"/>
                </a:ext>
              </a:extLst>
            </p:cNvPr>
            <p:cNvSpPr/>
            <p:nvPr/>
          </p:nvSpPr>
          <p:spPr>
            <a:xfrm flipH="1">
              <a:off x="0" y="0"/>
              <a:ext cx="6351270" cy="5741670"/>
            </a:xfrm>
            <a:custGeom>
              <a:avLst/>
              <a:gdLst/>
              <a:ahLst/>
              <a:cxnLst/>
              <a:rect l="l" t="t" r="r" b="b"/>
              <a:pathLst>
                <a:path w="6351270" h="5741670">
                  <a:moveTo>
                    <a:pt x="6351270" y="542290"/>
                  </a:moveTo>
                  <a:lnTo>
                    <a:pt x="6351270" y="2392680"/>
                  </a:lnTo>
                  <a:cubicBezTo>
                    <a:pt x="6351270" y="2691130"/>
                    <a:pt x="6108700" y="2933700"/>
                    <a:pt x="5808980" y="2933700"/>
                  </a:cubicBezTo>
                  <a:lnTo>
                    <a:pt x="5203190" y="2933700"/>
                  </a:lnTo>
                  <a:cubicBezTo>
                    <a:pt x="4903470" y="2933700"/>
                    <a:pt x="4660900" y="3176270"/>
                    <a:pt x="4660900" y="3475990"/>
                  </a:cubicBezTo>
                  <a:lnTo>
                    <a:pt x="4660900" y="5199380"/>
                  </a:lnTo>
                  <a:cubicBezTo>
                    <a:pt x="4660900" y="5499100"/>
                    <a:pt x="4418330" y="5741670"/>
                    <a:pt x="4118610" y="5741670"/>
                  </a:cubicBezTo>
                  <a:lnTo>
                    <a:pt x="2752090" y="5741670"/>
                  </a:lnTo>
                  <a:cubicBezTo>
                    <a:pt x="2616200" y="5741670"/>
                    <a:pt x="2484120" y="5689600"/>
                    <a:pt x="2383790" y="5598160"/>
                  </a:cubicBezTo>
                  <a:lnTo>
                    <a:pt x="173990" y="3553460"/>
                  </a:lnTo>
                  <a:cubicBezTo>
                    <a:pt x="63500" y="3450590"/>
                    <a:pt x="0" y="3307080"/>
                    <a:pt x="0" y="3155950"/>
                  </a:cubicBezTo>
                  <a:lnTo>
                    <a:pt x="0" y="542290"/>
                  </a:lnTo>
                  <a:cubicBezTo>
                    <a:pt x="1270" y="242570"/>
                    <a:pt x="243840" y="0"/>
                    <a:pt x="543560" y="0"/>
                  </a:cubicBezTo>
                  <a:lnTo>
                    <a:pt x="5808980" y="0"/>
                  </a:lnTo>
                  <a:cubicBezTo>
                    <a:pt x="6108700" y="0"/>
                    <a:pt x="6351270" y="242570"/>
                    <a:pt x="6351270" y="542290"/>
                  </a:cubicBezTo>
                  <a:close/>
                </a:path>
              </a:pathLst>
            </a:custGeom>
            <a:blipFill>
              <a:blip r:embed="rId6"/>
              <a:stretch>
                <a:fillRect l="-17716" r="-17716"/>
              </a:stretch>
            </a:blipFill>
          </p:spPr>
        </p:sp>
      </p:grpSp>
    </p:spTree>
    <p:extLst>
      <p:ext uri="{BB962C8B-B14F-4D97-AF65-F5344CB8AC3E}">
        <p14:creationId xmlns:p14="http://schemas.microsoft.com/office/powerpoint/2010/main" val="35020708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41500" y="-55625"/>
            <a:ext cx="17805001" cy="10015313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 rot="-10800000">
            <a:off x="8981455" y="4666966"/>
            <a:ext cx="1773558" cy="4667533"/>
            <a:chOff x="0" y="0"/>
            <a:chExt cx="479781" cy="10837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79781" cy="1083733"/>
            </a:xfrm>
            <a:custGeom>
              <a:avLst/>
              <a:gdLst/>
              <a:ahLst/>
              <a:cxnLst/>
              <a:rect l="l" t="t" r="r" b="b"/>
              <a:pathLst>
                <a:path w="479781" h="1083733">
                  <a:moveTo>
                    <a:pt x="0" y="0"/>
                  </a:moveTo>
                  <a:lnTo>
                    <a:pt x="479781" y="0"/>
                  </a:lnTo>
                  <a:lnTo>
                    <a:pt x="479781" y="1083733"/>
                  </a:lnTo>
                  <a:lnTo>
                    <a:pt x="0" y="1083733"/>
                  </a:lnTo>
                  <a:close/>
                </a:path>
              </a:pathLst>
            </a:custGeom>
            <a:gradFill rotWithShape="1">
              <a:gsLst>
                <a:gs pos="0">
                  <a:srgbClr val="3E9D81">
                    <a:alpha val="100000"/>
                  </a:srgbClr>
                </a:gs>
                <a:gs pos="100000">
                  <a:srgbClr val="3E9D81">
                    <a:alpha val="0"/>
                  </a:srgbClr>
                </a:gs>
              </a:gsLst>
              <a:lin ang="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479781" cy="1112308"/>
            </a:xfrm>
            <a:prstGeom prst="rect">
              <a:avLst/>
            </a:prstGeom>
          </p:spPr>
          <p:txBody>
            <a:bodyPr lIns="49458" tIns="49458" rIns="49458" bIns="49458" rtlCol="0" anchor="ctr"/>
            <a:lstStyle/>
            <a:p>
              <a:pPr algn="ctr">
                <a:lnSpc>
                  <a:spcPts val="1908"/>
                </a:lnSpc>
              </a:pPr>
              <a:endParaRPr sz="1752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609600" y="91501"/>
            <a:ext cx="16002000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uz" sz="8000" b="1" dirty="0">
                <a:solidFill>
                  <a:schemeClr val="bg1"/>
                </a:solidFill>
              </a:rPr>
              <a:t>Internetning asosiy komponentlari</a:t>
            </a:r>
          </a:p>
        </p:txBody>
      </p:sp>
      <p:sp>
        <p:nvSpPr>
          <p:cNvPr id="7" name="Freeform 7"/>
          <p:cNvSpPr/>
          <p:nvPr/>
        </p:nvSpPr>
        <p:spPr>
          <a:xfrm>
            <a:off x="8981455" y="3416157"/>
            <a:ext cx="707613" cy="707613"/>
          </a:xfrm>
          <a:custGeom>
            <a:avLst/>
            <a:gdLst/>
            <a:ahLst/>
            <a:cxnLst/>
            <a:rect l="l" t="t" r="r" b="b"/>
            <a:pathLst>
              <a:path w="726809" h="726809">
                <a:moveTo>
                  <a:pt x="0" y="0"/>
                </a:moveTo>
                <a:lnTo>
                  <a:pt x="726809" y="0"/>
                </a:lnTo>
                <a:lnTo>
                  <a:pt x="726809" y="726808"/>
                </a:lnTo>
                <a:lnTo>
                  <a:pt x="0" y="7268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11" name="Group 11"/>
          <p:cNvGrpSpPr/>
          <p:nvPr/>
        </p:nvGrpSpPr>
        <p:grpSpPr>
          <a:xfrm>
            <a:off x="835000" y="4493697"/>
            <a:ext cx="9981013" cy="5102465"/>
            <a:chOff x="0" y="0"/>
            <a:chExt cx="1441468" cy="50553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441468" cy="505532"/>
            </a:xfrm>
            <a:custGeom>
              <a:avLst/>
              <a:gdLst/>
              <a:ahLst/>
              <a:cxnLst/>
              <a:rect l="l" t="t" r="r" b="b"/>
              <a:pathLst>
                <a:path w="1441468" h="505532">
                  <a:moveTo>
                    <a:pt x="1441468" y="45514"/>
                  </a:moveTo>
                  <a:lnTo>
                    <a:pt x="1441468" y="460018"/>
                  </a:lnTo>
                  <a:cubicBezTo>
                    <a:pt x="1441468" y="472089"/>
                    <a:pt x="1436673" y="483666"/>
                    <a:pt x="1428138" y="492201"/>
                  </a:cubicBezTo>
                  <a:cubicBezTo>
                    <a:pt x="1419602" y="500737"/>
                    <a:pt x="1408026" y="505532"/>
                    <a:pt x="1395955" y="505532"/>
                  </a:cubicBezTo>
                  <a:lnTo>
                    <a:pt x="45514" y="505532"/>
                  </a:lnTo>
                  <a:cubicBezTo>
                    <a:pt x="33443" y="505532"/>
                    <a:pt x="21866" y="500737"/>
                    <a:pt x="13331" y="492201"/>
                  </a:cubicBezTo>
                  <a:cubicBezTo>
                    <a:pt x="4795" y="483666"/>
                    <a:pt x="0" y="472089"/>
                    <a:pt x="0" y="460018"/>
                  </a:cubicBezTo>
                  <a:lnTo>
                    <a:pt x="0" y="45514"/>
                  </a:lnTo>
                  <a:cubicBezTo>
                    <a:pt x="0" y="33443"/>
                    <a:pt x="4795" y="21866"/>
                    <a:pt x="13331" y="13331"/>
                  </a:cubicBezTo>
                  <a:cubicBezTo>
                    <a:pt x="21866" y="4795"/>
                    <a:pt x="33443" y="0"/>
                    <a:pt x="45514" y="0"/>
                  </a:cubicBezTo>
                  <a:lnTo>
                    <a:pt x="1395955" y="0"/>
                  </a:lnTo>
                  <a:cubicBezTo>
                    <a:pt x="1421091" y="0"/>
                    <a:pt x="1441468" y="20377"/>
                    <a:pt x="1441468" y="45514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8AB2A6"/>
              </a:solidFill>
              <a:prstDash val="solid"/>
              <a:round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0"/>
              <a:ext cx="1441468" cy="505532"/>
            </a:xfrm>
            <a:prstGeom prst="rect">
              <a:avLst/>
            </a:prstGeom>
          </p:spPr>
          <p:txBody>
            <a:bodyPr lIns="49458" tIns="49458" rIns="49458" bIns="49458" rtlCol="0" anchor="ctr"/>
            <a:lstStyle/>
            <a:p>
              <a:pPr algn="ctr">
                <a:lnSpc>
                  <a:spcPts val="1636"/>
                </a:lnSpc>
              </a:pPr>
              <a:endParaRPr sz="3116"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072948" y="1547745"/>
            <a:ext cx="7908507" cy="27084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endParaRPr lang="ru-RU" sz="4400" b="1" dirty="0">
              <a:solidFill>
                <a:schemeClr val="bg1"/>
              </a:solidFill>
            </a:endParaRPr>
          </a:p>
          <a:p>
            <a:r>
              <a:rPr lang="uz" sz="4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Mijoz</a:t>
            </a:r>
          </a:p>
          <a:p>
            <a:r>
              <a:rPr lang="uz" sz="4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Server</a:t>
            </a:r>
            <a:endParaRPr lang="ru-RU" sz="4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uz" sz="4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HTTP/HTTPS </a:t>
            </a:r>
            <a:endParaRPr lang="ru-RU" sz="4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244501" y="4835314"/>
            <a:ext cx="4518640" cy="47397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uz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Server</a:t>
            </a:r>
            <a:endParaRPr lang="ru-RU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uz" sz="2800" dirty="0">
                <a:solidFill>
                  <a:schemeClr val="bg1"/>
                </a:solidFill>
              </a:rPr>
              <a:t>Bu </a:t>
            </a:r>
            <a:r>
              <a:rPr lang="en-US" sz="2800" dirty="0">
                <a:solidFill>
                  <a:schemeClr val="bg1"/>
                </a:solidFill>
              </a:rPr>
              <a:t>WEB</a:t>
            </a:r>
            <a:r>
              <a:rPr lang="uz" sz="2800" dirty="0">
                <a:solidFill>
                  <a:schemeClr val="bg1"/>
                </a:solidFill>
              </a:rPr>
              <a:t>-sayt fayllarini saqlaydigan va foydalanuvchi so'rovlarini qayta ishlaydigan kompyuter.</a:t>
            </a:r>
          </a:p>
          <a:p>
            <a:r>
              <a:rPr lang="uz" sz="2800" dirty="0">
                <a:solidFill>
                  <a:schemeClr val="bg1"/>
                </a:solidFill>
              </a:rPr>
              <a:t>Server turlari: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bg1"/>
                </a:solidFill>
              </a:rPr>
              <a:t>WEB</a:t>
            </a:r>
            <a:r>
              <a:rPr lang="uz" sz="2800" b="1" dirty="0">
                <a:solidFill>
                  <a:schemeClr val="bg1"/>
                </a:solidFill>
              </a:rPr>
              <a:t>- server </a:t>
            </a:r>
            <a:r>
              <a:rPr lang="uz" sz="2800" dirty="0">
                <a:solidFill>
                  <a:schemeClr val="bg1"/>
                </a:solidFill>
              </a:rPr>
              <a:t>( Apache, Nginx)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uz" sz="2800" b="1" dirty="0">
                <a:solidFill>
                  <a:schemeClr val="bg1"/>
                </a:solidFill>
              </a:rPr>
              <a:t>Ma'lumotlar bazalari </a:t>
            </a:r>
            <a:r>
              <a:rPr lang="uz" sz="2800" dirty="0">
                <a:solidFill>
                  <a:schemeClr val="bg1"/>
                </a:solidFill>
              </a:rPr>
              <a:t>( MySQL, PostgreSQL)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uz" sz="2800" b="1" dirty="0">
                <a:solidFill>
                  <a:schemeClr val="bg1"/>
                </a:solidFill>
              </a:rPr>
              <a:t>Ilovalar </a:t>
            </a:r>
            <a:r>
              <a:rPr lang="uz" sz="2800" dirty="0">
                <a:solidFill>
                  <a:schemeClr val="bg1"/>
                </a:solidFill>
              </a:rPr>
              <a:t>( Node.js, PHP, Python)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150949" y="7658100"/>
            <a:ext cx="4266972" cy="15388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uz" sz="2000" b="1" dirty="0">
                <a:solidFill>
                  <a:schemeClr val="bg1"/>
                </a:solidFill>
              </a:rPr>
              <a:t>HTTP/HTTPS protokoli</a:t>
            </a:r>
          </a:p>
          <a:p>
            <a:r>
              <a:rPr lang="uz" sz="2000" b="1" dirty="0">
                <a:solidFill>
                  <a:schemeClr val="bg1"/>
                </a:solidFill>
              </a:rPr>
              <a:t>HTTP ( </a:t>
            </a:r>
            <a:r>
              <a:rPr lang="uz" sz="2000" b="1" dirty="0" err="1">
                <a:solidFill>
                  <a:schemeClr val="bg1"/>
                </a:solidFill>
              </a:rPr>
              <a:t>Hipermatnni </a:t>
            </a:r>
            <a:r>
              <a:rPr lang="uz" sz="2000" b="1" dirty="0">
                <a:solidFill>
                  <a:schemeClr val="bg1"/>
                </a:solidFill>
              </a:rPr>
              <a:t>uzatish protokoli) </a:t>
            </a:r>
            <a:r>
              <a:rPr lang="uz" sz="2000" dirty="0">
                <a:solidFill>
                  <a:schemeClr val="bg1"/>
                </a:solidFill>
              </a:rPr>
              <a:t>gipermatnni uzatish protokolidir </a:t>
            </a:r>
            <a:br>
              <a:rPr lang="ru-RU" sz="2000" dirty="0">
                <a:solidFill>
                  <a:schemeClr val="bg1"/>
                </a:solidFill>
              </a:rPr>
            </a:br>
            <a:r>
              <a:rPr lang="uz" sz="2000" dirty="0">
                <a:solidFill>
                  <a:schemeClr val="bg1"/>
                </a:solidFill>
              </a:rPr>
              <a:t>. </a:t>
            </a:r>
            <a:r>
              <a:rPr lang="uz" sz="2000" b="1" dirty="0">
                <a:solidFill>
                  <a:schemeClr val="bg1"/>
                </a:solidFill>
              </a:rPr>
              <a:t>HTTPS </a:t>
            </a:r>
            <a:r>
              <a:rPr lang="uz" sz="2000" dirty="0">
                <a:solidFill>
                  <a:schemeClr val="bg1"/>
                </a:solidFill>
              </a:rPr>
              <a:t>- bu ma'lumotlarni shifrlash bilan xavfsiz versiya.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8740068" y="1137376"/>
            <a:ext cx="1081591" cy="410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36"/>
              </a:lnSpc>
            </a:pPr>
            <a:r>
              <a:rPr lang="uz" sz="1363" spc="-27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Arovvay Industries</a:t>
            </a:r>
          </a:p>
        </p:txBody>
      </p:sp>
      <p:sp>
        <p:nvSpPr>
          <p:cNvPr id="18" name="Rectangle 1">
            <a:extLst>
              <a:ext uri="{FF2B5EF4-FFF2-40B4-BE49-F238E27FC236}">
                <a16:creationId xmlns:a16="http://schemas.microsoft.com/office/drawing/2014/main" id="{2D25CE03-CCA7-473E-92D2-8C7D06C5C3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50949" y="4992871"/>
            <a:ext cx="4059851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uz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Mijoz asosan brauzerlardir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uz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Google Chrome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uz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Mozilla Firefox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uz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Microsoft Edge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uz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Safari</a:t>
            </a:r>
          </a:p>
        </p:txBody>
      </p:sp>
      <p:grpSp>
        <p:nvGrpSpPr>
          <p:cNvPr id="19" name="Group 8">
            <a:extLst>
              <a:ext uri="{FF2B5EF4-FFF2-40B4-BE49-F238E27FC236}">
                <a16:creationId xmlns:a16="http://schemas.microsoft.com/office/drawing/2014/main" id="{F394BA73-E8F9-43D2-A9AF-D21DB9D896C6}"/>
              </a:ext>
            </a:extLst>
          </p:cNvPr>
          <p:cNvGrpSpPr/>
          <p:nvPr/>
        </p:nvGrpSpPr>
        <p:grpSpPr>
          <a:xfrm>
            <a:off x="9689065" y="2301278"/>
            <a:ext cx="7355905" cy="6848348"/>
            <a:chOff x="0" y="0"/>
            <a:chExt cx="6350000" cy="5911850"/>
          </a:xfrm>
        </p:grpSpPr>
        <p:sp>
          <p:nvSpPr>
            <p:cNvPr id="20" name="Freeform 9">
              <a:extLst>
                <a:ext uri="{FF2B5EF4-FFF2-40B4-BE49-F238E27FC236}">
                  <a16:creationId xmlns:a16="http://schemas.microsoft.com/office/drawing/2014/main" id="{0C086112-3D23-4CAF-9019-BEEEDD36EA04}"/>
                </a:ext>
              </a:extLst>
            </p:cNvPr>
            <p:cNvSpPr/>
            <p:nvPr/>
          </p:nvSpPr>
          <p:spPr>
            <a:xfrm>
              <a:off x="-68580" y="0"/>
              <a:ext cx="6417310" cy="5911850"/>
            </a:xfrm>
            <a:custGeom>
              <a:avLst/>
              <a:gdLst/>
              <a:ahLst/>
              <a:cxnLst/>
              <a:rect l="l" t="t" r="r" b="b"/>
              <a:pathLst>
                <a:path w="6417310" h="5911850">
                  <a:moveTo>
                    <a:pt x="1215390" y="402590"/>
                  </a:moveTo>
                  <a:lnTo>
                    <a:pt x="177800" y="2192020"/>
                  </a:lnTo>
                  <a:cubicBezTo>
                    <a:pt x="0" y="2498090"/>
                    <a:pt x="43180" y="2884170"/>
                    <a:pt x="283210" y="3144520"/>
                  </a:cubicBezTo>
                  <a:lnTo>
                    <a:pt x="2594610" y="5651500"/>
                  </a:lnTo>
                  <a:cubicBezTo>
                    <a:pt x="2747010" y="5817870"/>
                    <a:pt x="2962910" y="5911850"/>
                    <a:pt x="3187700" y="5911850"/>
                  </a:cubicBezTo>
                  <a:lnTo>
                    <a:pt x="5609590" y="5911850"/>
                  </a:lnTo>
                  <a:cubicBezTo>
                    <a:pt x="6055360" y="5911850"/>
                    <a:pt x="6417310" y="5549900"/>
                    <a:pt x="6417310" y="5104130"/>
                  </a:cubicBezTo>
                  <a:lnTo>
                    <a:pt x="6417310" y="1891030"/>
                  </a:lnTo>
                  <a:cubicBezTo>
                    <a:pt x="6417310" y="1724660"/>
                    <a:pt x="6366510" y="1562100"/>
                    <a:pt x="6269990" y="1426210"/>
                  </a:cubicBezTo>
                  <a:lnTo>
                    <a:pt x="5507990" y="342900"/>
                  </a:lnTo>
                  <a:cubicBezTo>
                    <a:pt x="5356860" y="128270"/>
                    <a:pt x="5110480" y="0"/>
                    <a:pt x="4847590" y="0"/>
                  </a:cubicBezTo>
                  <a:lnTo>
                    <a:pt x="1913890" y="0"/>
                  </a:lnTo>
                  <a:cubicBezTo>
                    <a:pt x="1625600" y="0"/>
                    <a:pt x="1358900" y="153670"/>
                    <a:pt x="1215390" y="402590"/>
                  </a:cubicBezTo>
                  <a:close/>
                </a:path>
              </a:pathLst>
            </a:custGeom>
            <a:blipFill>
              <a:blip r:embed="rId5"/>
              <a:stretch>
                <a:fillRect r="-39771"/>
              </a:stretch>
            </a:blipFill>
          </p:spPr>
        </p:sp>
      </p:grpSp>
    </p:spTree>
    <p:extLst>
      <p:ext uri="{BB962C8B-B14F-4D97-AF65-F5344CB8AC3E}">
        <p14:creationId xmlns:p14="http://schemas.microsoft.com/office/powerpoint/2010/main" val="39026727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41500" y="135845"/>
            <a:ext cx="17805001" cy="10015313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Freeform 8"/>
          <p:cNvSpPr/>
          <p:nvPr/>
        </p:nvSpPr>
        <p:spPr>
          <a:xfrm>
            <a:off x="-1224094" y="1150515"/>
            <a:ext cx="381759" cy="381759"/>
          </a:xfrm>
          <a:custGeom>
            <a:avLst/>
            <a:gdLst/>
            <a:ahLst/>
            <a:cxnLst/>
            <a:rect l="l" t="t" r="r" b="b"/>
            <a:pathLst>
              <a:path w="392115" h="392115">
                <a:moveTo>
                  <a:pt x="0" y="0"/>
                </a:moveTo>
                <a:lnTo>
                  <a:pt x="392115" y="0"/>
                </a:lnTo>
                <a:lnTo>
                  <a:pt x="392115" y="392114"/>
                </a:lnTo>
                <a:lnTo>
                  <a:pt x="0" y="3921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 rot="5400000">
            <a:off x="7706970" y="4087471"/>
            <a:ext cx="9732057" cy="3505200"/>
            <a:chOff x="0" y="0"/>
            <a:chExt cx="474306" cy="261761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74306" cy="2617612"/>
            </a:xfrm>
            <a:custGeom>
              <a:avLst/>
              <a:gdLst/>
              <a:ahLst/>
              <a:cxnLst/>
              <a:rect l="l" t="t" r="r" b="b"/>
              <a:pathLst>
                <a:path w="474306" h="2617612">
                  <a:moveTo>
                    <a:pt x="0" y="0"/>
                  </a:moveTo>
                  <a:lnTo>
                    <a:pt x="474306" y="0"/>
                  </a:lnTo>
                  <a:lnTo>
                    <a:pt x="474306" y="2617612"/>
                  </a:lnTo>
                  <a:lnTo>
                    <a:pt x="0" y="2617612"/>
                  </a:lnTo>
                  <a:close/>
                </a:path>
              </a:pathLst>
            </a:custGeom>
            <a:gradFill rotWithShape="1">
              <a:gsLst>
                <a:gs pos="0">
                  <a:srgbClr val="3E9D81">
                    <a:alpha val="100000"/>
                  </a:srgbClr>
                </a:gs>
                <a:gs pos="100000">
                  <a:srgbClr val="3E9D81">
                    <a:alpha val="0"/>
                  </a:srgbClr>
                </a:gs>
              </a:gsLst>
              <a:lin ang="0"/>
            </a:gradFill>
          </p:spPr>
        </p:sp>
        <p:sp>
          <p:nvSpPr>
            <p:cNvPr id="11" name="TextBox 11"/>
            <p:cNvSpPr txBox="1"/>
            <p:nvPr/>
          </p:nvSpPr>
          <p:spPr>
            <a:xfrm>
              <a:off x="0" y="-28575"/>
              <a:ext cx="474306" cy="2646187"/>
            </a:xfrm>
            <a:prstGeom prst="rect">
              <a:avLst/>
            </a:prstGeom>
          </p:spPr>
          <p:txBody>
            <a:bodyPr lIns="49458" tIns="49458" rIns="49458" bIns="49458" rtlCol="0" anchor="ctr"/>
            <a:lstStyle/>
            <a:p>
              <a:pPr algn="ctr">
                <a:lnSpc>
                  <a:spcPts val="1908"/>
                </a:lnSpc>
              </a:pPr>
              <a:endParaRPr sz="1752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7924800" y="800100"/>
            <a:ext cx="9982200" cy="9067800"/>
            <a:chOff x="0" y="0"/>
            <a:chExt cx="1651428" cy="884237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651428" cy="884237"/>
            </a:xfrm>
            <a:custGeom>
              <a:avLst/>
              <a:gdLst/>
              <a:ahLst/>
              <a:cxnLst/>
              <a:rect l="l" t="t" r="r" b="b"/>
              <a:pathLst>
                <a:path w="1651428" h="884237">
                  <a:moveTo>
                    <a:pt x="1651428" y="39727"/>
                  </a:moveTo>
                  <a:lnTo>
                    <a:pt x="1651428" y="844510"/>
                  </a:lnTo>
                  <a:cubicBezTo>
                    <a:pt x="1651428" y="855046"/>
                    <a:pt x="1647242" y="865151"/>
                    <a:pt x="1639792" y="872601"/>
                  </a:cubicBezTo>
                  <a:cubicBezTo>
                    <a:pt x="1632342" y="880051"/>
                    <a:pt x="1622237" y="884237"/>
                    <a:pt x="1611701" y="884237"/>
                  </a:cubicBezTo>
                  <a:lnTo>
                    <a:pt x="39727" y="884237"/>
                  </a:lnTo>
                  <a:cubicBezTo>
                    <a:pt x="29191" y="884237"/>
                    <a:pt x="19086" y="880051"/>
                    <a:pt x="11636" y="872601"/>
                  </a:cubicBezTo>
                  <a:cubicBezTo>
                    <a:pt x="4186" y="865151"/>
                    <a:pt x="0" y="855046"/>
                    <a:pt x="0" y="844510"/>
                  </a:cubicBezTo>
                  <a:lnTo>
                    <a:pt x="0" y="39727"/>
                  </a:lnTo>
                  <a:cubicBezTo>
                    <a:pt x="0" y="29191"/>
                    <a:pt x="4186" y="19086"/>
                    <a:pt x="11636" y="11636"/>
                  </a:cubicBezTo>
                  <a:cubicBezTo>
                    <a:pt x="19086" y="4186"/>
                    <a:pt x="29191" y="0"/>
                    <a:pt x="39727" y="0"/>
                  </a:cubicBezTo>
                  <a:lnTo>
                    <a:pt x="1611701" y="0"/>
                  </a:lnTo>
                  <a:cubicBezTo>
                    <a:pt x="1622237" y="0"/>
                    <a:pt x="1632342" y="4186"/>
                    <a:pt x="1639792" y="11636"/>
                  </a:cubicBezTo>
                  <a:cubicBezTo>
                    <a:pt x="1647242" y="19086"/>
                    <a:pt x="1651428" y="29191"/>
                    <a:pt x="1651428" y="39727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8AB2A6"/>
              </a:solidFill>
              <a:prstDash val="solid"/>
              <a:round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0"/>
              <a:ext cx="1651428" cy="884237"/>
            </a:xfrm>
            <a:prstGeom prst="rect">
              <a:avLst/>
            </a:prstGeom>
          </p:spPr>
          <p:txBody>
            <a:bodyPr lIns="49458" tIns="49458" rIns="49458" bIns="49458" rtlCol="0" anchor="ctr"/>
            <a:lstStyle/>
            <a:p>
              <a:pPr algn="ctr">
                <a:lnSpc>
                  <a:spcPts val="1636"/>
                </a:lnSpc>
              </a:pPr>
              <a:endParaRPr sz="1752"/>
            </a:p>
          </p:txBody>
        </p:sp>
      </p:grpSp>
      <p:grpSp>
        <p:nvGrpSpPr>
          <p:cNvPr id="15" name="Group 15"/>
          <p:cNvGrpSpPr/>
          <p:nvPr/>
        </p:nvGrpSpPr>
        <p:grpSpPr>
          <a:xfrm rot="5400000">
            <a:off x="3054448" y="-2178149"/>
            <a:ext cx="2057400" cy="7404297"/>
            <a:chOff x="0" y="0"/>
            <a:chExt cx="470249" cy="2617612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470249" cy="2617612"/>
            </a:xfrm>
            <a:custGeom>
              <a:avLst/>
              <a:gdLst/>
              <a:ahLst/>
              <a:cxnLst/>
              <a:rect l="l" t="t" r="r" b="b"/>
              <a:pathLst>
                <a:path w="470249" h="2617612">
                  <a:moveTo>
                    <a:pt x="0" y="0"/>
                  </a:moveTo>
                  <a:lnTo>
                    <a:pt x="470249" y="0"/>
                  </a:lnTo>
                  <a:lnTo>
                    <a:pt x="470249" y="2617612"/>
                  </a:lnTo>
                  <a:lnTo>
                    <a:pt x="0" y="2617612"/>
                  </a:lnTo>
                  <a:close/>
                </a:path>
              </a:pathLst>
            </a:custGeom>
            <a:gradFill rotWithShape="1">
              <a:gsLst>
                <a:gs pos="0">
                  <a:srgbClr val="3E9D81">
                    <a:alpha val="100000"/>
                  </a:srgbClr>
                </a:gs>
                <a:gs pos="100000">
                  <a:srgbClr val="3E9D81">
                    <a:alpha val="0"/>
                  </a:srgbClr>
                </a:gs>
              </a:gsLst>
              <a:lin ang="0"/>
            </a:gradFill>
          </p:spPr>
        </p:sp>
        <p:sp>
          <p:nvSpPr>
            <p:cNvPr id="17" name="TextBox 17"/>
            <p:cNvSpPr txBox="1"/>
            <p:nvPr/>
          </p:nvSpPr>
          <p:spPr>
            <a:xfrm>
              <a:off x="0" y="-28575"/>
              <a:ext cx="470249" cy="2646187"/>
            </a:xfrm>
            <a:prstGeom prst="rect">
              <a:avLst/>
            </a:prstGeom>
          </p:spPr>
          <p:txBody>
            <a:bodyPr lIns="49458" tIns="49458" rIns="49458" bIns="49458" rtlCol="0" anchor="ctr"/>
            <a:lstStyle/>
            <a:p>
              <a:pPr algn="ctr">
                <a:lnSpc>
                  <a:spcPts val="1908"/>
                </a:lnSpc>
              </a:pPr>
              <a:endParaRPr sz="1752"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609600" y="652213"/>
            <a:ext cx="9634068" cy="6442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31"/>
              </a:lnSpc>
            </a:pPr>
            <a:r>
              <a:rPr lang="en-US" sz="5400" dirty="0">
                <a:solidFill>
                  <a:schemeClr val="bg1"/>
                </a:solidFill>
              </a:rPr>
              <a:t>WEB</a:t>
            </a:r>
            <a:r>
              <a:rPr lang="uz" sz="5400" dirty="0">
                <a:solidFill>
                  <a:schemeClr val="bg1"/>
                </a:solidFill>
              </a:rPr>
              <a:t>- ishlab chiqishning </a:t>
            </a:r>
            <a:endParaRPr lang="en-US" sz="4800" i="1" spc="-79" dirty="0">
              <a:solidFill>
                <a:schemeClr val="bg1"/>
              </a:solidFill>
              <a:latin typeface="Anton Italics"/>
              <a:ea typeface="Anton Italics"/>
              <a:cs typeface="Anton Italics"/>
              <a:sym typeface="Anton Italics"/>
            </a:endParaRPr>
          </a:p>
        </p:txBody>
      </p:sp>
      <p:graphicFrame>
        <p:nvGraphicFramePr>
          <p:cNvPr id="22" name="Таблица 21">
            <a:extLst>
              <a:ext uri="{FF2B5EF4-FFF2-40B4-BE49-F238E27FC236}">
                <a16:creationId xmlns:a16="http://schemas.microsoft.com/office/drawing/2014/main" id="{FD468C07-33D0-4363-87E0-9ADB7C3D00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9951628"/>
              </p:ext>
            </p:extLst>
          </p:nvPr>
        </p:nvGraphicFramePr>
        <p:xfrm>
          <a:off x="7924799" y="1150516"/>
          <a:ext cx="9971367" cy="8734409"/>
        </p:xfrm>
        <a:graphic>
          <a:graphicData uri="http://schemas.openxmlformats.org/drawingml/2006/table">
            <a:tbl>
              <a:tblPr/>
              <a:tblGrid>
                <a:gridCol w="3323789">
                  <a:extLst>
                    <a:ext uri="{9D8B030D-6E8A-4147-A177-3AD203B41FA5}">
                      <a16:colId xmlns:a16="http://schemas.microsoft.com/office/drawing/2014/main" val="480546640"/>
                    </a:ext>
                  </a:extLst>
                </a:gridCol>
                <a:gridCol w="3323789">
                  <a:extLst>
                    <a:ext uri="{9D8B030D-6E8A-4147-A177-3AD203B41FA5}">
                      <a16:colId xmlns:a16="http://schemas.microsoft.com/office/drawing/2014/main" val="3727063187"/>
                    </a:ext>
                  </a:extLst>
                </a:gridCol>
                <a:gridCol w="3323789">
                  <a:extLst>
                    <a:ext uri="{9D8B030D-6E8A-4147-A177-3AD203B41FA5}">
                      <a16:colId xmlns:a16="http://schemas.microsoft.com/office/drawing/2014/main" val="3476870416"/>
                    </a:ext>
                  </a:extLst>
                </a:gridCol>
              </a:tblGrid>
              <a:tr h="1192809">
                <a:tc>
                  <a:txBody>
                    <a:bodyPr/>
                    <a:lstStyle/>
                    <a:p>
                      <a:r>
                        <a:rPr lang="uz" sz="3200" dirty="0">
                          <a:solidFill>
                            <a:schemeClr val="bg1"/>
                          </a:solidFill>
                        </a:rPr>
                        <a:t>Daraja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uz" sz="3200" dirty="0">
                          <a:solidFill>
                            <a:schemeClr val="bg1"/>
                          </a:solidFill>
                        </a:rPr>
                        <a:t>Til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uz" sz="3200" dirty="0">
                          <a:solidFill>
                            <a:schemeClr val="bg1"/>
                          </a:solidFill>
                        </a:rPr>
                        <a:t>Maqsad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2077294"/>
                  </a:ext>
                </a:extLst>
              </a:tr>
              <a:tr h="1538090">
                <a:tc>
                  <a:txBody>
                    <a:bodyPr/>
                    <a:lstStyle/>
                    <a:p>
                      <a:r>
                        <a:rPr lang="uz" sz="3200" dirty="0">
                          <a:solidFill>
                            <a:schemeClr val="bg1"/>
                          </a:solidFill>
                        </a:rPr>
                        <a:t>Mijoz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uz" sz="3200" b="1" dirty="0">
                          <a:solidFill>
                            <a:schemeClr val="bg1"/>
                          </a:solidFill>
                        </a:rPr>
                        <a:t>HTML</a:t>
                      </a:r>
                      <a:endParaRPr lang="en-US" sz="3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uz" sz="3200" dirty="0">
                          <a:solidFill>
                            <a:schemeClr val="bg1"/>
                          </a:solidFill>
                        </a:rPr>
                        <a:t>Web sahifa tuzilishi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06932157"/>
                  </a:ext>
                </a:extLst>
              </a:tr>
              <a:tr h="1538090">
                <a:tc>
                  <a:txBody>
                    <a:bodyPr/>
                    <a:lstStyle/>
                    <a:p>
                      <a:r>
                        <a:rPr lang="uz" sz="3200" dirty="0">
                          <a:solidFill>
                            <a:schemeClr val="bg1"/>
                          </a:solidFill>
                        </a:rPr>
                        <a:t>Mijoz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uz" sz="3200" b="1">
                          <a:solidFill>
                            <a:schemeClr val="bg1"/>
                          </a:solidFill>
                        </a:rPr>
                        <a:t>CSS</a:t>
                      </a:r>
                      <a:endParaRPr lang="en-US" sz="320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uz" sz="3200" dirty="0">
                          <a:solidFill>
                            <a:schemeClr val="bg1"/>
                          </a:solidFill>
                        </a:rPr>
                        <a:t>Dizayn va bezatish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7322748"/>
                  </a:ext>
                </a:extLst>
              </a:tr>
              <a:tr h="2232710">
                <a:tc>
                  <a:txBody>
                    <a:bodyPr/>
                    <a:lstStyle/>
                    <a:p>
                      <a:r>
                        <a:rPr lang="uz" sz="3200">
                          <a:solidFill>
                            <a:schemeClr val="bg1"/>
                          </a:solidFill>
                        </a:rPr>
                        <a:t>Mijoz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uz" sz="3200" b="1">
                          <a:solidFill>
                            <a:schemeClr val="bg1"/>
                          </a:solidFill>
                        </a:rPr>
                        <a:t>JavaScript</a:t>
                      </a:r>
                      <a:endParaRPr lang="en-US" sz="320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uz" sz="3200">
                          <a:solidFill>
                            <a:schemeClr val="bg1"/>
                          </a:solidFill>
                        </a:rPr>
                        <a:t>Interaktivlik va dinamika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09861977"/>
                  </a:ext>
                </a:extLst>
              </a:tr>
              <a:tr h="2232710">
                <a:tc>
                  <a:txBody>
                    <a:bodyPr/>
                    <a:lstStyle/>
                    <a:p>
                      <a:r>
                        <a:rPr lang="uz" sz="3200">
                          <a:solidFill>
                            <a:schemeClr val="bg1"/>
                          </a:solidFill>
                        </a:rPr>
                        <a:t>Server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uz" sz="3200" b="1" dirty="0">
                          <a:solidFill>
                            <a:schemeClr val="bg1"/>
                          </a:solidFill>
                        </a:rPr>
                        <a:t>PHP, Python, Node.js</a:t>
                      </a:r>
                      <a:endParaRPr lang="en-US" sz="3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uz" sz="3200" dirty="0">
                          <a:solidFill>
                            <a:schemeClr val="bg1"/>
                          </a:solidFill>
                        </a:rPr>
                        <a:t>Saytning ishlash mantig'i, ma'lumotlar bazasi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8036463"/>
                  </a:ext>
                </a:extLst>
              </a:tr>
            </a:tbl>
          </a:graphicData>
        </a:graphic>
      </p:graphicFrame>
      <p:sp>
        <p:nvSpPr>
          <p:cNvPr id="28" name="Rectangle 2">
            <a:extLst>
              <a:ext uri="{FF2B5EF4-FFF2-40B4-BE49-F238E27FC236}">
                <a16:creationId xmlns:a16="http://schemas.microsoft.com/office/drawing/2014/main" id="{4E5839FE-39B9-41A2-A254-57CAAD3032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499" y="6632271"/>
            <a:ext cx="7462797" cy="35394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uz" altLang="en-US" sz="2800" b="1" i="1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Asosiy</a:t>
            </a:r>
            <a:r>
              <a:rPr kumimoji="0" lang="uz" altLang="en-US" sz="2800" b="1" i="1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uz" altLang="en-US" sz="2800" b="1" i="1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tushunchalar</a:t>
            </a:r>
            <a:endParaRPr kumimoji="0" lang="en-US" altLang="en-US" sz="2800" b="1" i="1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uz" altLang="en-US" sz="2800" b="1" i="1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URL (Uniform Resource Locator) </a:t>
            </a:r>
            <a:r>
              <a:rPr kumimoji="0" lang="uz" altLang="en-US" sz="2800" b="0" i="1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kumimoji="0" lang="en-US" altLang="en-US" sz="2800" b="0" i="1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WEB</a:t>
            </a:r>
            <a:r>
              <a:rPr kumimoji="0" lang="uz" altLang="en-US" sz="2800" b="0" i="1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-sahifalar</a:t>
            </a:r>
            <a:r>
              <a:rPr lang="en-US" altLang="en-US" sz="2800" i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en-US" sz="28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uz" altLang="en-US" sz="2800" b="0" i="1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manzil</a:t>
            </a:r>
            <a:r>
              <a:rPr lang="en-US" altLang="en-US" sz="2800" i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kumimoji="0" lang="uz" altLang="en-US" sz="2800" b="0" i="1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. </a:t>
            </a:r>
            <a:br>
              <a:rPr kumimoji="0" lang="en-US" altLang="en-US" sz="2800" b="0" i="1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uz" altLang="en-US" sz="2800" b="0" i="1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Misol </a:t>
            </a:r>
            <a:r>
              <a:rPr kumimoji="0" lang="uz" altLang="en-US" sz="2800" b="0" i="1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https://www.google.com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uz" altLang="en-US" sz="2800" b="1" i="1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DNS (Domain Name System) </a:t>
            </a:r>
            <a:r>
              <a:rPr kumimoji="0" lang="uz" altLang="en-US" sz="2800" b="0" i="1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– sayt</a:t>
            </a:r>
            <a:r>
              <a:rPr kumimoji="0" lang="en-US" altLang="en-US" sz="2800" b="0" i="1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800" b="0" i="1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nomi</a:t>
            </a:r>
            <a:r>
              <a:rPr kumimoji="0" lang="uz" altLang="en-US" sz="2800" b="0" i="1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dan IP manziliga o'zgartiradi 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uz" altLang="en-US" sz="2800" b="1" i="1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IP manzil </a:t>
            </a:r>
            <a:r>
              <a:rPr kumimoji="0" lang="en-US" altLang="en-US" sz="2800" b="1" i="1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kumimoji="0" lang="uz" altLang="en-US" sz="2800" b="0" i="1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tarmoqdagi kompyuter</a:t>
            </a:r>
            <a:r>
              <a:rPr kumimoji="0" lang="en-US" altLang="en-US" sz="2800" b="0" i="1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uz" altLang="en-US" sz="28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noyob</a:t>
            </a:r>
            <a:r>
              <a:rPr lang="en-US" altLang="en-US" sz="28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uz" altLang="en-US" sz="28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raqam</a:t>
            </a:r>
            <a:r>
              <a:rPr lang="en-US" altLang="en-US" sz="2800" i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kumimoji="0" lang="uz" altLang="en-US" sz="2800" b="0" i="1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​.​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800" b="0" i="1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8" name="Group 6">
            <a:extLst>
              <a:ext uri="{FF2B5EF4-FFF2-40B4-BE49-F238E27FC236}">
                <a16:creationId xmlns:a16="http://schemas.microsoft.com/office/drawing/2014/main" id="{776C7B8A-B838-4025-994C-51EB6CD40BC9}"/>
              </a:ext>
            </a:extLst>
          </p:cNvPr>
          <p:cNvGrpSpPr/>
          <p:nvPr/>
        </p:nvGrpSpPr>
        <p:grpSpPr>
          <a:xfrm>
            <a:off x="1676832" y="2234411"/>
            <a:ext cx="4245126" cy="3952213"/>
            <a:chOff x="0" y="0"/>
            <a:chExt cx="6350000" cy="5911850"/>
          </a:xfrm>
        </p:grpSpPr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D87C81B1-91CD-4C1F-9165-D5BC5B49CBC9}"/>
                </a:ext>
              </a:extLst>
            </p:cNvPr>
            <p:cNvSpPr/>
            <p:nvPr/>
          </p:nvSpPr>
          <p:spPr>
            <a:xfrm>
              <a:off x="-68580" y="0"/>
              <a:ext cx="6417310" cy="5911850"/>
            </a:xfrm>
            <a:custGeom>
              <a:avLst/>
              <a:gdLst/>
              <a:ahLst/>
              <a:cxnLst/>
              <a:rect l="l" t="t" r="r" b="b"/>
              <a:pathLst>
                <a:path w="6417310" h="5911850">
                  <a:moveTo>
                    <a:pt x="1215390" y="402590"/>
                  </a:moveTo>
                  <a:lnTo>
                    <a:pt x="177800" y="2192020"/>
                  </a:lnTo>
                  <a:cubicBezTo>
                    <a:pt x="0" y="2498090"/>
                    <a:pt x="43180" y="2884170"/>
                    <a:pt x="283210" y="3144520"/>
                  </a:cubicBezTo>
                  <a:lnTo>
                    <a:pt x="2594610" y="5651500"/>
                  </a:lnTo>
                  <a:cubicBezTo>
                    <a:pt x="2747010" y="5817870"/>
                    <a:pt x="2962910" y="5911850"/>
                    <a:pt x="3187700" y="5911850"/>
                  </a:cubicBezTo>
                  <a:lnTo>
                    <a:pt x="5609590" y="5911850"/>
                  </a:lnTo>
                  <a:cubicBezTo>
                    <a:pt x="6055360" y="5911850"/>
                    <a:pt x="6417310" y="5549900"/>
                    <a:pt x="6417310" y="5104130"/>
                  </a:cubicBezTo>
                  <a:lnTo>
                    <a:pt x="6417310" y="1891030"/>
                  </a:lnTo>
                  <a:cubicBezTo>
                    <a:pt x="6417310" y="1724660"/>
                    <a:pt x="6366510" y="1562100"/>
                    <a:pt x="6269990" y="1426210"/>
                  </a:cubicBezTo>
                  <a:lnTo>
                    <a:pt x="5507990" y="342900"/>
                  </a:lnTo>
                  <a:cubicBezTo>
                    <a:pt x="5356860" y="128270"/>
                    <a:pt x="5110480" y="0"/>
                    <a:pt x="4847590" y="0"/>
                  </a:cubicBezTo>
                  <a:lnTo>
                    <a:pt x="1913890" y="0"/>
                  </a:lnTo>
                  <a:cubicBezTo>
                    <a:pt x="1625600" y="0"/>
                    <a:pt x="1358900" y="153670"/>
                    <a:pt x="1215390" y="402590"/>
                  </a:cubicBezTo>
                  <a:close/>
                </a:path>
              </a:pathLst>
            </a:custGeom>
            <a:blipFill>
              <a:blip r:embed="rId5"/>
              <a:stretch>
                <a:fillRect r="-39771"/>
              </a:stretch>
            </a:blipFill>
          </p:spPr>
        </p:sp>
      </p:grpSp>
    </p:spTree>
    <p:extLst>
      <p:ext uri="{BB962C8B-B14F-4D97-AF65-F5344CB8AC3E}">
        <p14:creationId xmlns:p14="http://schemas.microsoft.com/office/powerpoint/2010/main" val="36286542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41500" y="22196"/>
            <a:ext cx="17805001" cy="10015313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 rot="-10800000">
            <a:off x="18740069" y="5143501"/>
            <a:ext cx="1773558" cy="4006125"/>
            <a:chOff x="0" y="0"/>
            <a:chExt cx="479781" cy="10837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79781" cy="1083733"/>
            </a:xfrm>
            <a:custGeom>
              <a:avLst/>
              <a:gdLst/>
              <a:ahLst/>
              <a:cxnLst/>
              <a:rect l="l" t="t" r="r" b="b"/>
              <a:pathLst>
                <a:path w="479781" h="1083733">
                  <a:moveTo>
                    <a:pt x="0" y="0"/>
                  </a:moveTo>
                  <a:lnTo>
                    <a:pt x="479781" y="0"/>
                  </a:lnTo>
                  <a:lnTo>
                    <a:pt x="479781" y="1083733"/>
                  </a:lnTo>
                  <a:lnTo>
                    <a:pt x="0" y="1083733"/>
                  </a:lnTo>
                  <a:close/>
                </a:path>
              </a:pathLst>
            </a:custGeom>
            <a:gradFill rotWithShape="1">
              <a:gsLst>
                <a:gs pos="0">
                  <a:srgbClr val="3E9D81">
                    <a:alpha val="100000"/>
                  </a:srgbClr>
                </a:gs>
                <a:gs pos="100000">
                  <a:srgbClr val="3E9D81">
                    <a:alpha val="0"/>
                  </a:srgbClr>
                </a:gs>
              </a:gsLst>
              <a:lin ang="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479781" cy="1112308"/>
            </a:xfrm>
            <a:prstGeom prst="rect">
              <a:avLst/>
            </a:prstGeom>
          </p:spPr>
          <p:txBody>
            <a:bodyPr lIns="49458" tIns="49458" rIns="49458" bIns="49458" rtlCol="0" anchor="ctr"/>
            <a:lstStyle/>
            <a:p>
              <a:pPr algn="ctr">
                <a:lnSpc>
                  <a:spcPts val="1908"/>
                </a:lnSpc>
              </a:pPr>
              <a:endParaRPr sz="1752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054005" y="648627"/>
            <a:ext cx="12447716" cy="14730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2166"/>
              </a:lnSpc>
            </a:pPr>
            <a:r>
              <a:rPr lang="uz" sz="7789" i="1" spc="-512" dirty="0">
                <a:solidFill>
                  <a:srgbClr val="8AB2A6"/>
                </a:solidFill>
                <a:latin typeface="Aharoni" panose="02010803020104030203" pitchFamily="2" charset="-79"/>
                <a:ea typeface="Anton Italics"/>
                <a:cs typeface="Aharoni" panose="02010803020104030203" pitchFamily="2" charset="-79"/>
                <a:sym typeface="Anton Italics"/>
              </a:rPr>
              <a:t>WEB DASTURCHI NIMA?</a:t>
            </a:r>
          </a:p>
        </p:txBody>
      </p:sp>
      <p:sp>
        <p:nvSpPr>
          <p:cNvPr id="7" name="Freeform 7"/>
          <p:cNvSpPr/>
          <p:nvPr/>
        </p:nvSpPr>
        <p:spPr>
          <a:xfrm>
            <a:off x="8981455" y="3416157"/>
            <a:ext cx="707613" cy="707613"/>
          </a:xfrm>
          <a:custGeom>
            <a:avLst/>
            <a:gdLst/>
            <a:ahLst/>
            <a:cxnLst/>
            <a:rect l="l" t="t" r="r" b="b"/>
            <a:pathLst>
              <a:path w="726809" h="726809">
                <a:moveTo>
                  <a:pt x="0" y="0"/>
                </a:moveTo>
                <a:lnTo>
                  <a:pt x="726809" y="0"/>
                </a:lnTo>
                <a:lnTo>
                  <a:pt x="726809" y="726808"/>
                </a:lnTo>
                <a:lnTo>
                  <a:pt x="0" y="7268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9689065" y="2301278"/>
            <a:ext cx="7355905" cy="6848348"/>
            <a:chOff x="0" y="0"/>
            <a:chExt cx="6350000" cy="5911850"/>
          </a:xfrm>
        </p:grpSpPr>
        <p:sp>
          <p:nvSpPr>
            <p:cNvPr id="9" name="Freeform 9"/>
            <p:cNvSpPr/>
            <p:nvPr/>
          </p:nvSpPr>
          <p:spPr>
            <a:xfrm>
              <a:off x="-68580" y="0"/>
              <a:ext cx="6417310" cy="5911850"/>
            </a:xfrm>
            <a:custGeom>
              <a:avLst/>
              <a:gdLst/>
              <a:ahLst/>
              <a:cxnLst/>
              <a:rect l="l" t="t" r="r" b="b"/>
              <a:pathLst>
                <a:path w="6417310" h="5911850">
                  <a:moveTo>
                    <a:pt x="1215390" y="402590"/>
                  </a:moveTo>
                  <a:lnTo>
                    <a:pt x="177800" y="2192020"/>
                  </a:lnTo>
                  <a:cubicBezTo>
                    <a:pt x="0" y="2498090"/>
                    <a:pt x="43180" y="2884170"/>
                    <a:pt x="283210" y="3144520"/>
                  </a:cubicBezTo>
                  <a:lnTo>
                    <a:pt x="2594610" y="5651500"/>
                  </a:lnTo>
                  <a:cubicBezTo>
                    <a:pt x="2747010" y="5817870"/>
                    <a:pt x="2962910" y="5911850"/>
                    <a:pt x="3187700" y="5911850"/>
                  </a:cubicBezTo>
                  <a:lnTo>
                    <a:pt x="5609590" y="5911850"/>
                  </a:lnTo>
                  <a:cubicBezTo>
                    <a:pt x="6055360" y="5911850"/>
                    <a:pt x="6417310" y="5549900"/>
                    <a:pt x="6417310" y="5104130"/>
                  </a:cubicBezTo>
                  <a:lnTo>
                    <a:pt x="6417310" y="1891030"/>
                  </a:lnTo>
                  <a:cubicBezTo>
                    <a:pt x="6417310" y="1724660"/>
                    <a:pt x="6366510" y="1562100"/>
                    <a:pt x="6269990" y="1426210"/>
                  </a:cubicBezTo>
                  <a:lnTo>
                    <a:pt x="5507990" y="342900"/>
                  </a:lnTo>
                  <a:cubicBezTo>
                    <a:pt x="5356860" y="128270"/>
                    <a:pt x="5110480" y="0"/>
                    <a:pt x="4847590" y="0"/>
                  </a:cubicBezTo>
                  <a:lnTo>
                    <a:pt x="1913890" y="0"/>
                  </a:lnTo>
                  <a:cubicBezTo>
                    <a:pt x="1625600" y="0"/>
                    <a:pt x="1358900" y="153670"/>
                    <a:pt x="1215390" y="402590"/>
                  </a:cubicBezTo>
                  <a:close/>
                </a:path>
              </a:pathLst>
            </a:custGeom>
            <a:blipFill>
              <a:blip r:embed="rId5"/>
              <a:stretch>
                <a:fillRect r="-39771"/>
              </a:stretch>
            </a:blipFill>
          </p:spPr>
        </p:sp>
      </p:grpSp>
      <p:sp>
        <p:nvSpPr>
          <p:cNvPr id="10" name="Freeform 10"/>
          <p:cNvSpPr/>
          <p:nvPr/>
        </p:nvSpPr>
        <p:spPr>
          <a:xfrm>
            <a:off x="15708890" y="1150515"/>
            <a:ext cx="381759" cy="381759"/>
          </a:xfrm>
          <a:custGeom>
            <a:avLst/>
            <a:gdLst/>
            <a:ahLst/>
            <a:cxnLst/>
            <a:rect l="l" t="t" r="r" b="b"/>
            <a:pathLst>
              <a:path w="392115" h="392115">
                <a:moveTo>
                  <a:pt x="0" y="0"/>
                </a:moveTo>
                <a:lnTo>
                  <a:pt x="392114" y="0"/>
                </a:lnTo>
                <a:lnTo>
                  <a:pt x="392114" y="392114"/>
                </a:lnTo>
                <a:lnTo>
                  <a:pt x="0" y="39211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11" name="Group 11"/>
          <p:cNvGrpSpPr/>
          <p:nvPr/>
        </p:nvGrpSpPr>
        <p:grpSpPr>
          <a:xfrm>
            <a:off x="835000" y="4493697"/>
            <a:ext cx="9981013" cy="5102465"/>
            <a:chOff x="0" y="0"/>
            <a:chExt cx="1441468" cy="50553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441468" cy="505532"/>
            </a:xfrm>
            <a:custGeom>
              <a:avLst/>
              <a:gdLst/>
              <a:ahLst/>
              <a:cxnLst/>
              <a:rect l="l" t="t" r="r" b="b"/>
              <a:pathLst>
                <a:path w="1441468" h="505532">
                  <a:moveTo>
                    <a:pt x="1441468" y="45514"/>
                  </a:moveTo>
                  <a:lnTo>
                    <a:pt x="1441468" y="460018"/>
                  </a:lnTo>
                  <a:cubicBezTo>
                    <a:pt x="1441468" y="472089"/>
                    <a:pt x="1436673" y="483666"/>
                    <a:pt x="1428138" y="492201"/>
                  </a:cubicBezTo>
                  <a:cubicBezTo>
                    <a:pt x="1419602" y="500737"/>
                    <a:pt x="1408026" y="505532"/>
                    <a:pt x="1395955" y="505532"/>
                  </a:cubicBezTo>
                  <a:lnTo>
                    <a:pt x="45514" y="505532"/>
                  </a:lnTo>
                  <a:cubicBezTo>
                    <a:pt x="33443" y="505532"/>
                    <a:pt x="21866" y="500737"/>
                    <a:pt x="13331" y="492201"/>
                  </a:cubicBezTo>
                  <a:cubicBezTo>
                    <a:pt x="4795" y="483666"/>
                    <a:pt x="0" y="472089"/>
                    <a:pt x="0" y="460018"/>
                  </a:cubicBezTo>
                  <a:lnTo>
                    <a:pt x="0" y="45514"/>
                  </a:lnTo>
                  <a:cubicBezTo>
                    <a:pt x="0" y="33443"/>
                    <a:pt x="4795" y="21866"/>
                    <a:pt x="13331" y="13331"/>
                  </a:cubicBezTo>
                  <a:cubicBezTo>
                    <a:pt x="21866" y="4795"/>
                    <a:pt x="33443" y="0"/>
                    <a:pt x="45514" y="0"/>
                  </a:cubicBezTo>
                  <a:lnTo>
                    <a:pt x="1395955" y="0"/>
                  </a:lnTo>
                  <a:cubicBezTo>
                    <a:pt x="1421091" y="0"/>
                    <a:pt x="1441468" y="20377"/>
                    <a:pt x="1441468" y="45514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8AB2A6"/>
              </a:solidFill>
              <a:prstDash val="solid"/>
              <a:round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0"/>
              <a:ext cx="1441468" cy="505532"/>
            </a:xfrm>
            <a:prstGeom prst="rect">
              <a:avLst/>
            </a:prstGeom>
          </p:spPr>
          <p:txBody>
            <a:bodyPr lIns="49458" tIns="49458" rIns="49458" bIns="49458" rtlCol="0" anchor="ctr"/>
            <a:lstStyle/>
            <a:p>
              <a:pPr algn="ctr">
                <a:lnSpc>
                  <a:spcPts val="1636"/>
                </a:lnSpc>
              </a:pPr>
              <a:endParaRPr sz="3116"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072948" y="2603918"/>
            <a:ext cx="773841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31"/>
              </a:lnSpc>
            </a:pPr>
            <a:r>
              <a:rPr lang="uz" sz="4026" i="1" spc="-79" dirty="0">
                <a:solidFill>
                  <a:srgbClr val="FFFFFF"/>
                </a:solidFill>
                <a:latin typeface="Aharoni" panose="02010803020104030203" pitchFamily="2" charset="-79"/>
                <a:ea typeface="Anton Italics"/>
                <a:cs typeface="Aharoni" panose="02010803020104030203" pitchFamily="2" charset="-79"/>
                <a:sym typeface="Anton Italics"/>
              </a:rPr>
              <a:t>RAQAMLI AR</a:t>
            </a:r>
            <a:r>
              <a:rPr lang="en-US" sz="4026" i="1" spc="-79" dirty="0">
                <a:solidFill>
                  <a:srgbClr val="FFFFFF"/>
                </a:solidFill>
                <a:latin typeface="Aharoni" panose="02010803020104030203" pitchFamily="2" charset="-79"/>
                <a:ea typeface="Anton Italics"/>
                <a:cs typeface="Aharoni" panose="02010803020104030203" pitchFamily="2" charset="-79"/>
                <a:sym typeface="Anton Italics"/>
              </a:rPr>
              <a:t>X</a:t>
            </a:r>
            <a:r>
              <a:rPr lang="uz" sz="4026" i="1" spc="-79" dirty="0">
                <a:solidFill>
                  <a:srgbClr val="FFFFFF"/>
                </a:solidFill>
                <a:latin typeface="Aharoni" panose="02010803020104030203" pitchFamily="2" charset="-79"/>
                <a:ea typeface="Anton Italics"/>
                <a:cs typeface="Aharoni" panose="02010803020104030203" pitchFamily="2" charset="-79"/>
                <a:sym typeface="Anton Italics"/>
              </a:rPr>
              <a:t>TEKT</a:t>
            </a:r>
            <a:r>
              <a:rPr lang="en-US" sz="4026" i="1" spc="-79" dirty="0">
                <a:solidFill>
                  <a:srgbClr val="FFFFFF"/>
                </a:solidFill>
                <a:latin typeface="Aharoni" panose="02010803020104030203" pitchFamily="2" charset="-79"/>
                <a:ea typeface="Anton Italics"/>
                <a:cs typeface="Aharoni" panose="02010803020104030203" pitchFamily="2" charset="-79"/>
                <a:sym typeface="Anton Italics"/>
              </a:rPr>
              <a:t>URA</a:t>
            </a:r>
            <a:r>
              <a:rPr lang="uz" sz="4026" i="1" spc="-79" dirty="0">
                <a:solidFill>
                  <a:srgbClr val="FFFFFF"/>
                </a:solidFill>
                <a:latin typeface="Aharoni" panose="02010803020104030203" pitchFamily="2" charset="-79"/>
                <a:ea typeface="Anton Italics"/>
                <a:cs typeface="Aharoni" panose="02010803020104030203" pitchFamily="2" charset="-79"/>
                <a:sym typeface="Anton Italics"/>
              </a:rPr>
              <a:t>LAR </a:t>
            </a:r>
            <a:r>
              <a:rPr lang="en-US" sz="4026" i="1" spc="-79" dirty="0">
                <a:solidFill>
                  <a:srgbClr val="FFFFFF"/>
                </a:solidFill>
                <a:latin typeface="Aharoni" panose="02010803020104030203" pitchFamily="2" charset="-79"/>
                <a:ea typeface="Anton Italics"/>
                <a:cs typeface="Aharoni" panose="02010803020104030203" pitchFamily="2" charset="-79"/>
                <a:sym typeface="Anton Italics"/>
              </a:rPr>
              <a:t> </a:t>
            </a:r>
            <a:r>
              <a:rPr lang="uz" sz="4026" i="1" spc="-79" dirty="0">
                <a:solidFill>
                  <a:srgbClr val="FFFFFF"/>
                </a:solidFill>
                <a:latin typeface="Aharoni" panose="02010803020104030203" pitchFamily="2" charset="-79"/>
                <a:ea typeface="Anton Italics"/>
                <a:cs typeface="Aharoni" panose="02010803020104030203" pitchFamily="2" charset="-79"/>
                <a:sym typeface="Anton Italics"/>
              </a:rPr>
              <a:t>ORQASIDA</a:t>
            </a:r>
            <a:r>
              <a:rPr lang="en-US" sz="4026" i="1" spc="-79" dirty="0">
                <a:solidFill>
                  <a:srgbClr val="FFFFFF"/>
                </a:solidFill>
                <a:latin typeface="Aharoni" panose="02010803020104030203" pitchFamily="2" charset="-79"/>
                <a:ea typeface="Anton Italics"/>
                <a:cs typeface="Aharoni" panose="02010803020104030203" pitchFamily="2" charset="-79"/>
                <a:sym typeface="Anton Italics"/>
              </a:rPr>
              <a:t>  MEHNAT </a:t>
            </a:r>
            <a:endParaRPr lang="uz" sz="4026" i="1" spc="-79" dirty="0">
              <a:solidFill>
                <a:srgbClr val="FFFFFF"/>
              </a:solidFill>
              <a:latin typeface="Aharoni" panose="02010803020104030203" pitchFamily="2" charset="-79"/>
              <a:ea typeface="Anton Italics"/>
              <a:cs typeface="Aharoni" panose="02010803020104030203" pitchFamily="2" charset="-79"/>
              <a:sym typeface="Anton Italics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325941" y="5143500"/>
            <a:ext cx="4112388" cy="34509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80000"/>
              </a:lnSpc>
            </a:pPr>
            <a:r>
              <a:rPr lang="en-US" sz="2336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WEB</a:t>
            </a:r>
            <a:r>
              <a:rPr lang="uz" sz="2336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- ishlab chiquvchilar yaratuvchi mutaxassislar​ </a:t>
            </a:r>
            <a:r>
              <a:rPr lang="en-US" sz="2336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WEB</a:t>
            </a:r>
            <a:r>
              <a:rPr lang="uz" sz="2336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-saytlar va </a:t>
            </a:r>
            <a:r>
              <a:rPr lang="en-US" sz="2336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WEB</a:t>
            </a:r>
            <a:r>
              <a:rPr lang="uz" sz="2336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-ilovalar . </a:t>
            </a:r>
            <a:r>
              <a:rPr lang="uz" sz="2336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Ular</a:t>
            </a:r>
            <a:r>
              <a:rPr lang="uz" sz="2336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</a:t>
            </a:r>
            <a:r>
              <a:rPr lang="uz" sz="2336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foydalanish</a:t>
            </a:r>
            <a:r>
              <a:rPr lang="uz" sz="2336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</a:t>
            </a:r>
            <a:r>
              <a:rPr lang="uz" sz="2336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tillar</a:t>
            </a:r>
            <a:r>
              <a:rPr lang="uz" sz="2336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</a:t>
            </a:r>
            <a:r>
              <a:rPr lang="uz" sz="2336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dasturlash </a:t>
            </a:r>
            <a:r>
              <a:rPr lang="uz" sz="2336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va </a:t>
            </a:r>
            <a:r>
              <a:rPr lang="uz" sz="2336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asboblar</a:t>
            </a:r>
            <a:r>
              <a:rPr lang="uz" sz="2336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​ </a:t>
            </a:r>
            <a:r>
              <a:rPr lang="uz" sz="2336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qil</a:t>
            </a:r>
            <a:r>
              <a:rPr lang="uz" sz="2336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</a:t>
            </a:r>
            <a:r>
              <a:rPr lang="uz" sz="2336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raqamli</a:t>
            </a:r>
            <a:r>
              <a:rPr lang="uz" sz="2336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</a:t>
            </a:r>
            <a:r>
              <a:rPr lang="uz" sz="2336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o'zaro ta'sirlar</a:t>
            </a:r>
            <a:r>
              <a:rPr lang="uz" sz="2336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</a:t>
            </a:r>
            <a:r>
              <a:rPr lang="uz" sz="2336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funktsional </a:t>
            </a:r>
            <a:r>
              <a:rPr lang="uz" sz="2336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va </a:t>
            </a:r>
            <a:r>
              <a:rPr lang="uz" sz="2336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ingl</a:t>
            </a:r>
            <a:r>
              <a:rPr lang="uz" sz="2336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</a:t>
            </a:r>
            <a:r>
              <a:rPr lang="uz" sz="2336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jozibali </a:t>
            </a:r>
            <a:r>
              <a:rPr lang="uz" sz="2336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. </a:t>
            </a:r>
            <a:r>
              <a:rPr lang="uz" sz="2336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Ularning</a:t>
            </a:r>
            <a:r>
              <a:rPr lang="uz" sz="2336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</a:t>
            </a:r>
            <a:r>
              <a:rPr lang="uz" sz="2336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roli</a:t>
            </a:r>
            <a:r>
              <a:rPr lang="uz" sz="2336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</a:t>
            </a:r>
            <a:r>
              <a:rPr lang="uz" sz="2336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birlashtiradi</a:t>
            </a:r>
            <a:r>
              <a:rPr lang="uz" sz="2336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</a:t>
            </a:r>
            <a:r>
              <a:rPr lang="uz" sz="2336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ijodiy</a:t>
            </a:r>
            <a:r>
              <a:rPr lang="uz" sz="2336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</a:t>
            </a:r>
            <a:r>
              <a:rPr lang="uz" sz="2336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yondashuv </a:t>
            </a:r>
            <a:r>
              <a:rPr lang="uz" sz="2336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va </a:t>
            </a:r>
            <a:r>
              <a:rPr lang="uz" sz="2336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mantiq </a:t>
            </a:r>
            <a:r>
              <a:rPr lang="uz" sz="2336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, </a:t>
            </a:r>
            <a:r>
              <a:rPr lang="uz" sz="2336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ta'minlash</a:t>
            </a:r>
            <a:r>
              <a:rPr lang="uz" sz="2336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</a:t>
            </a:r>
            <a:r>
              <a:rPr lang="uz" sz="2336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silliq</a:t>
            </a:r>
            <a:r>
              <a:rPr lang="uz" sz="2336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</a:t>
            </a:r>
            <a:r>
              <a:rPr lang="uz" sz="2336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o'zaro ta'sir</a:t>
            </a:r>
            <a:r>
              <a:rPr lang="uz" sz="2336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</a:t>
            </a:r>
            <a:r>
              <a:rPr lang="uz" sz="2336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onlayn kontentga </a:t>
            </a:r>
            <a:r>
              <a:rPr lang="uz" sz="2336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ega </a:t>
            </a:r>
            <a:r>
              <a:rPr lang="uz" sz="2336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foydalanuvchilar</a:t>
            </a:r>
            <a:r>
              <a:rPr lang="uz" sz="2336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</a:t>
            </a:r>
            <a:r>
              <a:rPr lang="uz" sz="2336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yoqilgan</a:t>
            </a:r>
            <a:r>
              <a:rPr lang="uz" sz="2336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</a:t>
            </a:r>
            <a:r>
              <a:rPr lang="uz" sz="2336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boshqacha</a:t>
            </a:r>
            <a:r>
              <a:rPr lang="uz" sz="2336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</a:t>
            </a:r>
            <a:r>
              <a:rPr lang="uz" sz="2336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platformalar </a:t>
            </a:r>
            <a:r>
              <a:rPr lang="uz" sz="2336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va </a:t>
            </a:r>
            <a:r>
              <a:rPr lang="uz" sz="2336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qurilmalar </a:t>
            </a:r>
            <a:r>
              <a:rPr lang="uz" sz="2336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031829" y="5143500"/>
            <a:ext cx="4481669" cy="34509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80000"/>
              </a:lnSpc>
            </a:pPr>
            <a:r>
              <a:rPr lang="uz" sz="2336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Ular tez-tez dizaynerlar , tahlilchilar va kontent guruhlari bilan hamkorlik qiling uchun mujassamlanishlar raqamli hayotga g'oyalar .​ Yaratish va qo'llab-quvvatlash kod , ishlab chiquvchilar ta'minlash moslashuvchanlik </a:t>
            </a:r>
            <a:r>
              <a:rPr lang="en-US" sz="2336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WEB</a:t>
            </a:r>
            <a:r>
              <a:rPr lang="uz" sz="2336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-saytlar va ularning xavfsizlik . </a:t>
            </a:r>
            <a:r>
              <a:rPr lang="uz" sz="2336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Ularning</a:t>
            </a:r>
            <a:r>
              <a:rPr lang="uz" sz="2336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</a:t>
            </a:r>
            <a:r>
              <a:rPr lang="uz" sz="2336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bilim</a:t>
            </a:r>
            <a:r>
              <a:rPr lang="uz" sz="2336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</a:t>
            </a:r>
            <a:r>
              <a:rPr lang="uz" sz="2336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Qanaqasiga</a:t>
            </a:r>
            <a:r>
              <a:rPr lang="uz" sz="2336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</a:t>
            </a:r>
            <a:r>
              <a:rPr lang="uz" sz="2336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ham mijoz </a:t>
            </a:r>
            <a:r>
              <a:rPr lang="uz" sz="2336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, ham server </a:t>
            </a:r>
            <a:r>
              <a:rPr lang="uz" sz="2336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texnologiyalar</a:t>
            </a:r>
            <a:r>
              <a:rPr lang="uz" sz="2336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</a:t>
            </a:r>
            <a:r>
              <a:rPr lang="uz" sz="2336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qiladilar</a:t>
            </a:r>
            <a:r>
              <a:rPr lang="uz" sz="2336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</a:t>
            </a:r>
            <a:r>
              <a:rPr lang="uz" sz="2336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ularning</a:t>
            </a:r>
            <a:r>
              <a:rPr lang="uz" sz="2336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zamonaviyda </a:t>
            </a:r>
            <a:r>
              <a:rPr lang="uz" sz="2336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ajralmas​</a:t>
            </a:r>
            <a:r>
              <a:rPr lang="uz" sz="2336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</a:t>
            </a:r>
            <a:r>
              <a:rPr lang="uz" sz="2336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dunyoga </a:t>
            </a:r>
            <a:r>
              <a:rPr lang="uz" sz="2336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yo'naltirilgan </a:t>
            </a:r>
            <a:r>
              <a:rPr lang="uz" sz="2336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yoqilgan</a:t>
            </a:r>
            <a:r>
              <a:rPr lang="uz" sz="2336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</a:t>
            </a:r>
            <a:r>
              <a:rPr lang="uz" sz="2336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onlayn </a:t>
            </a:r>
            <a:r>
              <a:rPr lang="uz" sz="2336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8740068" y="1137376"/>
            <a:ext cx="1081591" cy="410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36"/>
              </a:lnSpc>
            </a:pPr>
            <a:r>
              <a:rPr lang="uz" sz="1363" spc="-27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Arovvay Industries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41500" y="135845"/>
            <a:ext cx="17805001" cy="10015313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9222" b="-9222"/>
            </a:stretch>
          </a:blipFill>
        </p:spPr>
        <p:txBody>
          <a:bodyPr/>
          <a:lstStyle/>
          <a:p>
            <a:endParaRPr lang="en-US" dirty="0"/>
          </a:p>
        </p:txBody>
      </p:sp>
      <p:grpSp>
        <p:nvGrpSpPr>
          <p:cNvPr id="3" name="Group 3"/>
          <p:cNvGrpSpPr/>
          <p:nvPr/>
        </p:nvGrpSpPr>
        <p:grpSpPr>
          <a:xfrm>
            <a:off x="10110590" y="1348780"/>
            <a:ext cx="1001531" cy="3146162"/>
            <a:chOff x="0" y="0"/>
            <a:chExt cx="270933" cy="85109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70933" cy="851097"/>
            </a:xfrm>
            <a:custGeom>
              <a:avLst/>
              <a:gdLst/>
              <a:ahLst/>
              <a:cxnLst/>
              <a:rect l="l" t="t" r="r" b="b"/>
              <a:pathLst>
                <a:path w="270933" h="851097">
                  <a:moveTo>
                    <a:pt x="0" y="0"/>
                  </a:moveTo>
                  <a:lnTo>
                    <a:pt x="270933" y="0"/>
                  </a:lnTo>
                  <a:lnTo>
                    <a:pt x="270933" y="851097"/>
                  </a:lnTo>
                  <a:lnTo>
                    <a:pt x="0" y="851097"/>
                  </a:lnTo>
                  <a:close/>
                </a:path>
              </a:pathLst>
            </a:custGeom>
            <a:gradFill rotWithShape="1">
              <a:gsLst>
                <a:gs pos="0">
                  <a:srgbClr val="3E9D81">
                    <a:alpha val="100000"/>
                  </a:srgbClr>
                </a:gs>
                <a:gs pos="100000">
                  <a:srgbClr val="3E9D81">
                    <a:alpha val="0"/>
                  </a:srgbClr>
                </a:gs>
              </a:gsLst>
              <a:lin ang="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270933" cy="879672"/>
            </a:xfrm>
            <a:prstGeom prst="rect">
              <a:avLst/>
            </a:prstGeom>
          </p:spPr>
          <p:txBody>
            <a:bodyPr lIns="49458" tIns="49458" rIns="49458" bIns="49458" rtlCol="0" anchor="ctr"/>
            <a:lstStyle/>
            <a:p>
              <a:pPr algn="ctr"/>
              <a:endParaRPr sz="1752"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  <p:sp>
        <p:nvSpPr>
          <p:cNvPr id="6" name="Freeform 6"/>
          <p:cNvSpPr/>
          <p:nvPr/>
        </p:nvSpPr>
        <p:spPr>
          <a:xfrm>
            <a:off x="-1224094" y="8754734"/>
            <a:ext cx="381759" cy="381759"/>
          </a:xfrm>
          <a:custGeom>
            <a:avLst/>
            <a:gdLst/>
            <a:ahLst/>
            <a:cxnLst/>
            <a:rect l="l" t="t" r="r" b="b"/>
            <a:pathLst>
              <a:path w="392115" h="392115">
                <a:moveTo>
                  <a:pt x="0" y="0"/>
                </a:moveTo>
                <a:lnTo>
                  <a:pt x="392115" y="0"/>
                </a:lnTo>
                <a:lnTo>
                  <a:pt x="392115" y="392114"/>
                </a:lnTo>
                <a:lnTo>
                  <a:pt x="0" y="39211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1243030" y="1150513"/>
            <a:ext cx="8523077" cy="4623178"/>
            <a:chOff x="0" y="0"/>
            <a:chExt cx="1365152" cy="83536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365152" cy="835368"/>
            </a:xfrm>
            <a:custGeom>
              <a:avLst/>
              <a:gdLst/>
              <a:ahLst/>
              <a:cxnLst/>
              <a:rect l="l" t="t" r="r" b="b"/>
              <a:pathLst>
                <a:path w="1365152" h="835368">
                  <a:moveTo>
                    <a:pt x="1365152" y="48058"/>
                  </a:moveTo>
                  <a:lnTo>
                    <a:pt x="1365152" y="787310"/>
                  </a:lnTo>
                  <a:cubicBezTo>
                    <a:pt x="1365152" y="800056"/>
                    <a:pt x="1360089" y="812280"/>
                    <a:pt x="1351076" y="821292"/>
                  </a:cubicBezTo>
                  <a:cubicBezTo>
                    <a:pt x="1342063" y="830305"/>
                    <a:pt x="1329840" y="835368"/>
                    <a:pt x="1317094" y="835368"/>
                  </a:cubicBezTo>
                  <a:lnTo>
                    <a:pt x="48058" y="835368"/>
                  </a:lnTo>
                  <a:cubicBezTo>
                    <a:pt x="21516" y="835368"/>
                    <a:pt x="0" y="813852"/>
                    <a:pt x="0" y="787310"/>
                  </a:cubicBezTo>
                  <a:lnTo>
                    <a:pt x="0" y="48058"/>
                  </a:lnTo>
                  <a:cubicBezTo>
                    <a:pt x="0" y="21516"/>
                    <a:pt x="21516" y="0"/>
                    <a:pt x="48058" y="0"/>
                  </a:cubicBezTo>
                  <a:lnTo>
                    <a:pt x="1317094" y="0"/>
                  </a:lnTo>
                  <a:cubicBezTo>
                    <a:pt x="1343636" y="0"/>
                    <a:pt x="1365152" y="21516"/>
                    <a:pt x="1365152" y="48058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8AB2A6"/>
              </a:solidFill>
              <a:prstDash val="solid"/>
              <a:round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0"/>
              <a:ext cx="1365152" cy="835368"/>
            </a:xfrm>
            <a:prstGeom prst="rect">
              <a:avLst/>
            </a:prstGeom>
          </p:spPr>
          <p:txBody>
            <a:bodyPr lIns="49458" tIns="49458" rIns="49458" bIns="49458" rtlCol="0" anchor="ctr"/>
            <a:lstStyle/>
            <a:p>
              <a:pPr algn="ctr">
                <a:lnSpc>
                  <a:spcPts val="1636"/>
                </a:lnSpc>
              </a:pPr>
              <a:endParaRPr sz="1752"/>
            </a:p>
          </p:txBody>
        </p:sp>
      </p:grpSp>
      <p:sp>
        <p:nvSpPr>
          <p:cNvPr id="10" name="Freeform 10"/>
          <p:cNvSpPr/>
          <p:nvPr/>
        </p:nvSpPr>
        <p:spPr>
          <a:xfrm>
            <a:off x="9826747" y="4463329"/>
            <a:ext cx="707613" cy="707613"/>
          </a:xfrm>
          <a:custGeom>
            <a:avLst/>
            <a:gdLst/>
            <a:ahLst/>
            <a:cxnLst/>
            <a:rect l="l" t="t" r="r" b="b"/>
            <a:pathLst>
              <a:path w="726809" h="726809">
                <a:moveTo>
                  <a:pt x="0" y="0"/>
                </a:moveTo>
                <a:lnTo>
                  <a:pt x="726809" y="0"/>
                </a:lnTo>
                <a:lnTo>
                  <a:pt x="726809" y="726809"/>
                </a:lnTo>
                <a:lnTo>
                  <a:pt x="0" y="726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11" name="Group 11"/>
          <p:cNvGrpSpPr/>
          <p:nvPr/>
        </p:nvGrpSpPr>
        <p:grpSpPr>
          <a:xfrm>
            <a:off x="1846067" y="1544241"/>
            <a:ext cx="6383533" cy="4092142"/>
            <a:chOff x="0" y="0"/>
            <a:chExt cx="6350000" cy="381127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350000" cy="3811270"/>
            </a:xfrm>
            <a:custGeom>
              <a:avLst/>
              <a:gdLst/>
              <a:ahLst/>
              <a:cxnLst/>
              <a:rect l="l" t="t" r="r" b="b"/>
              <a:pathLst>
                <a:path w="6350000" h="3811270">
                  <a:moveTo>
                    <a:pt x="1648460" y="0"/>
                  </a:moveTo>
                  <a:lnTo>
                    <a:pt x="5812790" y="0"/>
                  </a:lnTo>
                  <a:cubicBezTo>
                    <a:pt x="6109970" y="0"/>
                    <a:pt x="6350000" y="240030"/>
                    <a:pt x="6350000" y="537210"/>
                  </a:cubicBezTo>
                  <a:lnTo>
                    <a:pt x="6350000" y="2466340"/>
                  </a:lnTo>
                  <a:cubicBezTo>
                    <a:pt x="6350000" y="2763520"/>
                    <a:pt x="6109970" y="3003550"/>
                    <a:pt x="5812790" y="3003550"/>
                  </a:cubicBezTo>
                  <a:lnTo>
                    <a:pt x="4751070" y="3003550"/>
                  </a:lnTo>
                  <a:cubicBezTo>
                    <a:pt x="4587240" y="3003550"/>
                    <a:pt x="4431030" y="3078480"/>
                    <a:pt x="4329430" y="3208020"/>
                  </a:cubicBezTo>
                  <a:lnTo>
                    <a:pt x="4013200" y="3606800"/>
                  </a:lnTo>
                  <a:cubicBezTo>
                    <a:pt x="3911600" y="3735070"/>
                    <a:pt x="3756660" y="3811270"/>
                    <a:pt x="3591560" y="3811270"/>
                  </a:cubicBezTo>
                  <a:lnTo>
                    <a:pt x="537210" y="3811270"/>
                  </a:lnTo>
                  <a:cubicBezTo>
                    <a:pt x="240030" y="3811270"/>
                    <a:pt x="0" y="3571240"/>
                    <a:pt x="0" y="3274060"/>
                  </a:cubicBezTo>
                  <a:lnTo>
                    <a:pt x="0" y="1375410"/>
                  </a:lnTo>
                  <a:cubicBezTo>
                    <a:pt x="0" y="1206500"/>
                    <a:pt x="78740" y="1047750"/>
                    <a:pt x="213360" y="946150"/>
                  </a:cubicBezTo>
                  <a:lnTo>
                    <a:pt x="1324610" y="107950"/>
                  </a:lnTo>
                  <a:cubicBezTo>
                    <a:pt x="1417320" y="38100"/>
                    <a:pt x="1531620" y="0"/>
                    <a:pt x="1648460" y="0"/>
                  </a:cubicBezTo>
                  <a:close/>
                </a:path>
              </a:pathLst>
            </a:custGeom>
            <a:blipFill>
              <a:blip r:embed="rId8"/>
              <a:stretch>
                <a:fillRect t="-5502" b="-5502"/>
              </a:stretch>
            </a:blipFill>
          </p:spPr>
        </p:sp>
      </p:grpSp>
      <p:sp>
        <p:nvSpPr>
          <p:cNvPr id="13" name="TextBox 13"/>
          <p:cNvSpPr txBox="1"/>
          <p:nvPr/>
        </p:nvSpPr>
        <p:spPr>
          <a:xfrm>
            <a:off x="10310555" y="1406307"/>
            <a:ext cx="7735949" cy="33239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uz" sz="7200" i="1" spc="-446" dirty="0">
                <a:solidFill>
                  <a:srgbClr val="8AB2A6"/>
                </a:solidFill>
                <a:latin typeface="Aharoni" panose="02010803020104030203" pitchFamily="2" charset="-79"/>
                <a:ea typeface="Anton Italics"/>
                <a:cs typeface="Aharoni" panose="02010803020104030203" pitchFamily="2" charset="-79"/>
                <a:sym typeface="Anton Italics"/>
              </a:rPr>
              <a:t>WEB DASTURCHILAR TURLARI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15199" y="6788359"/>
            <a:ext cx="5121641" cy="18476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31"/>
              </a:lnSpc>
            </a:pPr>
            <a:r>
              <a:rPr lang="uz" sz="4026" i="1" spc="-79" dirty="0">
                <a:solidFill>
                  <a:srgbClr val="FFFFFF"/>
                </a:solidFill>
                <a:latin typeface="Aharoni" panose="02010803020104030203" pitchFamily="2" charset="-79"/>
                <a:ea typeface="Anton Italics"/>
                <a:cs typeface="Aharoni" panose="02010803020104030203" pitchFamily="2" charset="-79"/>
                <a:sym typeface="Anton Italics"/>
              </a:rPr>
              <a:t>SAMARALI QURILISH UCHUN ROLLARNI A</a:t>
            </a:r>
            <a:r>
              <a:rPr lang="en-US" sz="4026" i="1" spc="-79" dirty="0">
                <a:solidFill>
                  <a:srgbClr val="FFFFFF"/>
                </a:solidFill>
                <a:latin typeface="Aharoni" panose="02010803020104030203" pitchFamily="2" charset="-79"/>
                <a:ea typeface="Anton Italics"/>
                <a:cs typeface="Aharoni" panose="02010803020104030203" pitchFamily="2" charset="-79"/>
                <a:sym typeface="Anton Italics"/>
              </a:rPr>
              <a:t>JRATI</a:t>
            </a:r>
            <a:r>
              <a:rPr lang="uz" sz="4026" i="1" spc="-79" dirty="0">
                <a:solidFill>
                  <a:srgbClr val="FFFFFF"/>
                </a:solidFill>
                <a:latin typeface="Aharoni" panose="02010803020104030203" pitchFamily="2" charset="-79"/>
                <a:ea typeface="Anton Italics"/>
                <a:cs typeface="Aharoni" panose="02010803020104030203" pitchFamily="2" charset="-79"/>
                <a:sym typeface="Anton Italics"/>
              </a:rPr>
              <a:t>SH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386812" y="5170944"/>
            <a:ext cx="3640415" cy="602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80000"/>
              </a:lnSpc>
            </a:pPr>
            <a:r>
              <a:rPr lang="uz" sz="2400" b="1" i="1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 Bold Italics"/>
                <a:cs typeface="Times New Roman" panose="02020603050405020304" pitchFamily="18" charset="0"/>
                <a:sym typeface="Open Sauce Bold Italics"/>
              </a:rPr>
              <a:t>Mutaxassis</a:t>
            </a:r>
            <a:r>
              <a:rPr lang="uz" sz="2400" b="1" i="1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 Bold Italics"/>
                <a:cs typeface="Times New Roman" panose="02020603050405020304" pitchFamily="18" charset="0"/>
                <a:sym typeface="Open Sauce Bold Italics"/>
              </a:rPr>
              <a:t> </a:t>
            </a:r>
            <a:r>
              <a:rPr lang="uz" sz="2400" b="1" i="1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 Bold Italics"/>
                <a:cs typeface="Times New Roman" panose="02020603050405020304" pitchFamily="18" charset="0"/>
                <a:sym typeface="Open Sauce Bold Italics"/>
              </a:rPr>
              <a:t>tomonidan</a:t>
            </a:r>
            <a:r>
              <a:rPr lang="uz" sz="2400" b="1" i="1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 Bold Italics"/>
                <a:cs typeface="Times New Roman" panose="02020603050405020304" pitchFamily="18" charset="0"/>
                <a:sym typeface="Open Sauce Bold Italics"/>
              </a:rPr>
              <a:t> </a:t>
            </a:r>
            <a:r>
              <a:rPr lang="uz" sz="2400" b="1" i="1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 Bold Italics"/>
                <a:cs typeface="Times New Roman" panose="02020603050405020304" pitchFamily="18" charset="0"/>
                <a:sym typeface="Open Sauce Bold Italics"/>
              </a:rPr>
              <a:t>interfeysi </a:t>
            </a:r>
            <a:r>
              <a:rPr lang="uz" sz="2400" b="1" i="1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 Bold Italics"/>
                <a:cs typeface="Times New Roman" panose="02020603050405020304" pitchFamily="18" charset="0"/>
                <a:sym typeface="Open Sauce Bold Italics"/>
              </a:rPr>
              <a:t>.</a:t>
            </a:r>
            <a:endParaRPr lang="en-US" sz="2400" b="1" i="1" spc="-27" dirty="0">
              <a:solidFill>
                <a:srgbClr val="FFFFFF"/>
              </a:solidFill>
              <a:latin typeface="Times New Roman" panose="02020603050405020304" pitchFamily="18" charset="0"/>
              <a:ea typeface="Open Sauce Bold Italics"/>
              <a:cs typeface="Times New Roman" panose="02020603050405020304" pitchFamily="18" charset="0"/>
              <a:sym typeface="Open Sauce Bold Italics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5867400" y="6037689"/>
            <a:ext cx="4159827" cy="26591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80000"/>
              </a:lnSpc>
            </a:pPr>
            <a:r>
              <a:rPr lang="uz" sz="2400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Fokuslar</a:t>
            </a:r>
            <a:r>
              <a:rPr lang="uz" sz="2400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</a:t>
            </a:r>
            <a:r>
              <a:rPr lang="uz" sz="2400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yoqilgan</a:t>
            </a:r>
            <a:r>
              <a:rPr lang="uz" sz="2400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</a:t>
            </a:r>
            <a:r>
              <a:rPr lang="uz" sz="2400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foydalanuvchi</a:t>
            </a:r>
            <a:r>
              <a:rPr lang="uz" sz="2400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</a:t>
            </a:r>
            <a:r>
              <a:rPr lang="uz" sz="2400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interfeysi </a:t>
            </a:r>
            <a:r>
              <a:rPr lang="uz" sz="2400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va </a:t>
            </a:r>
            <a:r>
              <a:rPr lang="uz" sz="2400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brauzer </a:t>
            </a:r>
            <a:r>
              <a:rPr lang="uz" sz="2400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bilan </a:t>
            </a:r>
            <a:r>
              <a:rPr lang="uz" sz="2400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o'zaro </a:t>
            </a:r>
            <a:r>
              <a:rPr lang="uz" sz="2400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. Foydalanadi </a:t>
            </a:r>
            <a:r>
              <a:rPr lang="en-US" sz="2400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WEB</a:t>
            </a:r>
            <a:r>
              <a:rPr lang="uz" sz="2400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tillari uchun shakllanishlar tartib , sezgirlik va ingl elementlar , ta'minlash uzluksiz ish yoqilgan boshqacha qurilmalar . </a:t>
            </a:r>
            <a:r>
              <a:rPr lang="uz" sz="2400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Yaqindan</a:t>
            </a:r>
            <a:r>
              <a:rPr lang="uz" sz="2400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</a:t>
            </a:r>
            <a:r>
              <a:rPr lang="uz" sz="2400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dizaynerlar </a:t>
            </a:r>
            <a:r>
              <a:rPr lang="uz" sz="2400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bilan </a:t>
            </a:r>
            <a:r>
              <a:rPr lang="uz" sz="2400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hamkorlik qiladi</a:t>
            </a:r>
            <a:r>
              <a:rPr lang="uz" sz="2400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</a:t>
            </a:r>
            <a:r>
              <a:rPr lang="uz" sz="2400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uchun</a:t>
            </a:r>
            <a:r>
              <a:rPr lang="uz" sz="2400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</a:t>
            </a:r>
            <a:r>
              <a:rPr lang="uz" sz="2400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tasdiqlashlar</a:t>
            </a:r>
            <a:r>
              <a:rPr lang="uz" sz="2400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</a:t>
            </a:r>
            <a:r>
              <a:rPr lang="uz" sz="2400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ingl</a:t>
            </a:r>
            <a:r>
              <a:rPr lang="uz" sz="2400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</a:t>
            </a:r>
            <a:r>
              <a:rPr lang="uz" sz="2400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identifikatsiya </a:t>
            </a:r>
            <a:r>
              <a:rPr lang="uz" sz="2400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288346" y="5170944"/>
            <a:ext cx="3640415" cy="2954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80000"/>
              </a:lnSpc>
            </a:pPr>
            <a:r>
              <a:rPr lang="uz" sz="2400" b="1" i="1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 Bold Italics"/>
                <a:cs typeface="Times New Roman" panose="02020603050405020304" pitchFamily="18" charset="0"/>
                <a:sym typeface="Open Sauce Bold Italics"/>
              </a:rPr>
              <a:t>Ichki</a:t>
            </a:r>
            <a:r>
              <a:rPr lang="uz" sz="2400" b="1" i="1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 Bold Italics"/>
                <a:cs typeface="Times New Roman" panose="02020603050405020304" pitchFamily="18" charset="0"/>
                <a:sym typeface="Open Sauce Bold Italics"/>
              </a:rPr>
              <a:t> </a:t>
            </a:r>
            <a:r>
              <a:rPr lang="uz" sz="2400" b="1" i="1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 Bold Italics"/>
                <a:cs typeface="Times New Roman" panose="02020603050405020304" pitchFamily="18" charset="0"/>
                <a:sym typeface="Open Sauce Bold Italics"/>
              </a:rPr>
              <a:t>texnik </a:t>
            </a:r>
            <a:r>
              <a:rPr lang="uz" sz="2400" b="1" i="1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 Bold Italics"/>
                <a:cs typeface="Times New Roman" panose="02020603050405020304" pitchFamily="18" charset="0"/>
                <a:sym typeface="Open Sauce Bold Italics"/>
              </a:rPr>
              <a:t>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243432" y="6037689"/>
            <a:ext cx="3640415" cy="26591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80000"/>
              </a:lnSpc>
            </a:pPr>
            <a:r>
              <a:rPr lang="uz" sz="2400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Boshqaradi</a:t>
            </a:r>
            <a:r>
              <a:rPr lang="uz" sz="2400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</a:t>
            </a:r>
            <a:r>
              <a:rPr lang="uz" sz="2400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server</a:t>
            </a:r>
            <a:r>
              <a:rPr lang="uz" sz="2400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</a:t>
            </a:r>
            <a:r>
              <a:rPr lang="uz" sz="2400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mantiq </a:t>
            </a:r>
            <a:r>
              <a:rPr lang="uz" sz="2400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, </a:t>
            </a:r>
            <a:r>
              <a:rPr lang="uz" sz="2400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asoslar</a:t>
            </a:r>
            <a:r>
              <a:rPr lang="uz" sz="2400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</a:t>
            </a:r>
            <a:r>
              <a:rPr lang="uz" sz="2400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ma'lumotlar </a:t>
            </a:r>
            <a:r>
              <a:rPr lang="uz" sz="2400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va </a:t>
            </a:r>
            <a:r>
              <a:rPr lang="uz" sz="2400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infratuzilma</a:t>
            </a:r>
            <a:r>
              <a:rPr lang="uz" sz="2400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</a:t>
            </a:r>
            <a:r>
              <a:rPr lang="uz" sz="2400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ilovalar </a:t>
            </a:r>
            <a:r>
              <a:rPr lang="uz" sz="2400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. </a:t>
            </a:r>
            <a:r>
              <a:rPr lang="uz" sz="2400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Javoblar</a:t>
            </a:r>
            <a:r>
              <a:rPr lang="uz" sz="2400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</a:t>
            </a:r>
            <a:r>
              <a:rPr lang="uz" sz="2400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uchun</a:t>
            </a:r>
            <a:r>
              <a:rPr lang="uz" sz="2400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</a:t>
            </a:r>
            <a:r>
              <a:rPr lang="uz" sz="2400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qayta ishlash</a:t>
            </a:r>
            <a:r>
              <a:rPr lang="uz" sz="2400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</a:t>
            </a:r>
            <a:r>
              <a:rPr lang="uz" sz="2400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so'rovlar</a:t>
            </a:r>
            <a:r>
              <a:rPr lang="uz" sz="2400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</a:t>
            </a:r>
            <a:r>
              <a:rPr lang="uz" sz="2400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foydalanuvchilar </a:t>
            </a:r>
            <a:r>
              <a:rPr lang="uz" sz="2400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va </a:t>
            </a:r>
            <a:r>
              <a:rPr lang="uz" sz="2400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xavfsizlik</a:t>
            </a:r>
            <a:r>
              <a:rPr lang="uz" sz="2400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</a:t>
            </a:r>
            <a:r>
              <a:rPr lang="uz" sz="2400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ma'lumotlar </a:t>
            </a:r>
            <a:r>
              <a:rPr lang="uz" sz="2400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. beradi tez yuklash va samarali aloqa orasida mijoz va server partiyalar </a:t>
            </a:r>
            <a:r>
              <a:rPr lang="en-US" sz="2400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WEB</a:t>
            </a:r>
            <a:r>
              <a:rPr lang="uz" sz="2400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-saytlar 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4189880" y="5170942"/>
            <a:ext cx="3640415" cy="5909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80000"/>
              </a:lnSpc>
            </a:pPr>
            <a:r>
              <a:rPr lang="uz" sz="2400" b="1" i="1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 Bold Italics"/>
                <a:cs typeface="Times New Roman" panose="02020603050405020304" pitchFamily="18" charset="0"/>
                <a:sym typeface="Open Sauce Bold Italics"/>
              </a:rPr>
              <a:t>Mutaxassis</a:t>
            </a:r>
            <a:r>
              <a:rPr lang="uz" sz="2400" b="1" i="1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 Bold Italics"/>
                <a:cs typeface="Times New Roman" panose="02020603050405020304" pitchFamily="18" charset="0"/>
                <a:sym typeface="Open Sauce Bold Italics"/>
              </a:rPr>
              <a:t> </a:t>
            </a:r>
            <a:r>
              <a:rPr lang="uz" sz="2400" b="1" i="1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 Bold Italics"/>
                <a:cs typeface="Times New Roman" panose="02020603050405020304" pitchFamily="18" charset="0"/>
                <a:sym typeface="Open Sauce Bold Italics"/>
              </a:rPr>
              <a:t>keng</a:t>
            </a:r>
            <a:r>
              <a:rPr lang="uz" sz="2400" b="1" i="1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 Bold Italics"/>
                <a:cs typeface="Times New Roman" panose="02020603050405020304" pitchFamily="18" charset="0"/>
                <a:sym typeface="Open Sauce Bold Italics"/>
              </a:rPr>
              <a:t> to'liq </a:t>
            </a:r>
            <a:r>
              <a:rPr lang="uz" sz="2400" b="1" i="1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 Bold Italics"/>
                <a:cs typeface="Times New Roman" panose="02020603050405020304" pitchFamily="18" charset="0"/>
                <a:sym typeface="Open Sauce Bold Italics"/>
              </a:rPr>
              <a:t>profil​</a:t>
            </a:r>
            <a:r>
              <a:rPr lang="uz" sz="2400" b="1" i="1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 Bold Italics"/>
                <a:cs typeface="Times New Roman" panose="02020603050405020304" pitchFamily="18" charset="0"/>
                <a:sym typeface="Open Sauce Bold Italics"/>
              </a:rPr>
              <a:t> </a:t>
            </a:r>
            <a:r>
              <a:rPr lang="uz" sz="2400" b="1" i="1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 Bold Italics"/>
                <a:cs typeface="Times New Roman" panose="02020603050405020304" pitchFamily="18" charset="0"/>
                <a:sym typeface="Open Sauce Bold Italics"/>
              </a:rPr>
              <a:t>stack</a:t>
            </a:r>
            <a:endParaRPr lang="en-US" sz="2400" b="1" i="1" spc="-27" dirty="0">
              <a:solidFill>
                <a:srgbClr val="FFFFFF"/>
              </a:solidFill>
              <a:latin typeface="Times New Roman" panose="02020603050405020304" pitchFamily="18" charset="0"/>
              <a:ea typeface="Open Sauce Bold Italics"/>
              <a:cs typeface="Times New Roman" panose="02020603050405020304" pitchFamily="18" charset="0"/>
              <a:sym typeface="Open Sauce Bold Italics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4144966" y="6037689"/>
            <a:ext cx="3640415" cy="35455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80000"/>
              </a:lnSpc>
            </a:pPr>
            <a:r>
              <a:rPr lang="uz" sz="2400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Birlashtiradi</a:t>
            </a:r>
            <a:r>
              <a:rPr lang="uz" sz="2400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</a:t>
            </a:r>
            <a:r>
              <a:rPr lang="uz" sz="2400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interfeys </a:t>
            </a:r>
            <a:r>
              <a:rPr lang="uz" sz="2400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va </a:t>
            </a:r>
            <a:r>
              <a:rPr lang="uz" sz="2400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server</a:t>
            </a:r>
            <a:r>
              <a:rPr lang="uz" sz="2400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</a:t>
            </a:r>
            <a:r>
              <a:rPr lang="uz" sz="2400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Imkoniyatlar </a:t>
            </a:r>
            <a:r>
              <a:rPr lang="uz" sz="2400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. </a:t>
            </a:r>
            <a:r>
              <a:rPr lang="uz" sz="2400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Universal .</a:t>
            </a:r>
            <a:r>
              <a:rPr lang="uz" sz="2400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</a:t>
            </a:r>
            <a:r>
              <a:rPr lang="uz" sz="2400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yoqilgan</a:t>
            </a:r>
            <a:r>
              <a:rPr lang="uz" sz="2400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</a:t>
            </a:r>
            <a:r>
              <a:rPr lang="uz" sz="2400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bir nechta</a:t>
            </a:r>
            <a:r>
              <a:rPr lang="uz" sz="2400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</a:t>
            </a:r>
            <a:r>
              <a:rPr lang="uz" sz="2400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darajalari</a:t>
            </a:r>
            <a:r>
              <a:rPr lang="uz" sz="2400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</a:t>
            </a:r>
            <a:r>
              <a:rPr lang="uz" sz="2400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rivojlanish </a:t>
            </a:r>
            <a:r>
              <a:rPr lang="uz" sz="2400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, </a:t>
            </a:r>
            <a:r>
              <a:rPr lang="uz" sz="2400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ko'pincha</a:t>
            </a:r>
            <a:r>
              <a:rPr lang="uz" sz="2400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</a:t>
            </a:r>
            <a:r>
              <a:rPr lang="uz" sz="2400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boshqarish</a:t>
            </a:r>
            <a:r>
              <a:rPr lang="uz" sz="2400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</a:t>
            </a:r>
            <a:r>
              <a:rPr lang="uz" sz="2400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to'la</a:t>
            </a:r>
            <a:r>
              <a:rPr lang="uz" sz="2400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</a:t>
            </a:r>
            <a:r>
              <a:rPr lang="uz" sz="2400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ishchilar</a:t>
            </a:r>
            <a:r>
              <a:rPr lang="uz" sz="2400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</a:t>
            </a:r>
            <a:r>
              <a:rPr lang="uz" sz="2400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jarayonlar</a:t>
            </a:r>
            <a:r>
              <a:rPr lang="uz" sz="2400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</a:t>
            </a:r>
            <a:r>
              <a:rPr lang="uz" sz="2400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loyiha </a:t>
            </a:r>
            <a:r>
              <a:rPr lang="uz" sz="2400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. </a:t>
            </a:r>
            <a:r>
              <a:rPr lang="uz" sz="2400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Ideal</a:t>
            </a:r>
            <a:r>
              <a:rPr lang="uz" sz="2400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</a:t>
            </a:r>
            <a:r>
              <a:rPr lang="uz" sz="2400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mos keladi</a:t>
            </a:r>
            <a:r>
              <a:rPr lang="uz" sz="2400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</a:t>
            </a:r>
            <a:r>
              <a:rPr lang="uz" sz="2400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uchun</a:t>
            </a:r>
            <a:r>
              <a:rPr lang="uz" sz="2400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</a:t>
            </a:r>
            <a:r>
              <a:rPr lang="uz" sz="2400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startaplar</a:t>
            </a:r>
            <a:r>
              <a:rPr lang="uz" sz="2400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</a:t>
            </a:r>
            <a:r>
              <a:rPr lang="uz" sz="2400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yoki</a:t>
            </a:r>
            <a:r>
              <a:rPr lang="uz" sz="2400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qaysi </a:t>
            </a:r>
            <a:r>
              <a:rPr lang="uz" sz="2400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jamoalar​</a:t>
            </a:r>
            <a:r>
              <a:rPr lang="uz" sz="2400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</a:t>
            </a:r>
            <a:r>
              <a:rPr lang="uz" sz="2400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talab qilinadi</a:t>
            </a:r>
            <a:r>
              <a:rPr lang="uz" sz="2400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</a:t>
            </a:r>
            <a:r>
              <a:rPr lang="uz" sz="2400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keng</a:t>
            </a:r>
            <a:r>
              <a:rPr lang="uz" sz="2400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</a:t>
            </a:r>
            <a:r>
              <a:rPr lang="uz" sz="2400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texnik</a:t>
            </a:r>
            <a:r>
              <a:rPr lang="uz" sz="2400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</a:t>
            </a:r>
            <a:r>
              <a:rPr lang="uz" sz="2400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qamrab olish</a:t>
            </a:r>
            <a:r>
              <a:rPr lang="uz" sz="2400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</a:t>
            </a:r>
            <a:r>
              <a:rPr lang="uz" sz="2400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dan</a:t>
            </a:r>
            <a:r>
              <a:rPr lang="uz" sz="2400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</a:t>
            </a:r>
            <a:r>
              <a:rPr lang="uz" sz="2400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bitta</a:t>
            </a:r>
            <a:r>
              <a:rPr lang="uz" sz="2400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</a:t>
            </a:r>
            <a:r>
              <a:rPr lang="uz" sz="2400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ishtirokchi </a:t>
            </a:r>
            <a:r>
              <a:rPr lang="uz" sz="2400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.</a:t>
            </a:r>
          </a:p>
        </p:txBody>
      </p:sp>
      <p:sp>
        <p:nvSpPr>
          <p:cNvPr id="22" name="TextBox 15">
            <a:extLst>
              <a:ext uri="{FF2B5EF4-FFF2-40B4-BE49-F238E27FC236}">
                <a16:creationId xmlns:a16="http://schemas.microsoft.com/office/drawing/2014/main" id="{45544B0B-0066-4346-998C-65DE9187899B}"/>
              </a:ext>
            </a:extLst>
          </p:cNvPr>
          <p:cNvSpPr txBox="1"/>
          <p:nvPr/>
        </p:nvSpPr>
        <p:spPr>
          <a:xfrm>
            <a:off x="7383147" y="4845730"/>
            <a:ext cx="2909731" cy="2095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</a:pPr>
            <a:r>
              <a:rPr lang="uz" sz="1400" b="1" i="1" spc="-28">
                <a:solidFill>
                  <a:srgbClr val="FFFFFF"/>
                </a:solidFill>
                <a:latin typeface="Open Sauce Bold Italics"/>
                <a:ea typeface="Open Sauce Bold Italics"/>
                <a:cs typeface="Open Sauce Bold Italics"/>
                <a:sym typeface="Open Sauce Bold Italics"/>
              </a:rPr>
              <a:t>Front-end mutaxassisi</a:t>
            </a:r>
          </a:p>
        </p:txBody>
      </p:sp>
      <p:sp>
        <p:nvSpPr>
          <p:cNvPr id="23" name="TextBox 18">
            <a:extLst>
              <a:ext uri="{FF2B5EF4-FFF2-40B4-BE49-F238E27FC236}">
                <a16:creationId xmlns:a16="http://schemas.microsoft.com/office/drawing/2014/main" id="{B61ED30D-0256-40D9-BC9B-74164D18B2E8}"/>
              </a:ext>
            </a:extLst>
          </p:cNvPr>
          <p:cNvSpPr txBox="1"/>
          <p:nvPr/>
        </p:nvSpPr>
        <p:spPr>
          <a:xfrm>
            <a:off x="11390518" y="4845730"/>
            <a:ext cx="2909731" cy="2095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</a:pPr>
            <a:r>
              <a:rPr lang="uz" sz="1400" b="1" i="1" spc="-28">
                <a:solidFill>
                  <a:srgbClr val="FFFFFF"/>
                </a:solidFill>
                <a:latin typeface="Open Sauce Bold Italics"/>
                <a:ea typeface="Open Sauce Bold Italics"/>
                <a:cs typeface="Open Sauce Bold Italics"/>
                <a:sym typeface="Open Sauce Bold Italics"/>
              </a:rPr>
              <a:t>Back-end texnik</a:t>
            </a:r>
          </a:p>
        </p:txBody>
      </p:sp>
      <p:sp>
        <p:nvSpPr>
          <p:cNvPr id="24" name="TextBox 20">
            <a:extLst>
              <a:ext uri="{FF2B5EF4-FFF2-40B4-BE49-F238E27FC236}">
                <a16:creationId xmlns:a16="http://schemas.microsoft.com/office/drawing/2014/main" id="{7EB4AC35-D6CC-4D2C-82AD-F6ACD82E12EB}"/>
              </a:ext>
            </a:extLst>
          </p:cNvPr>
          <p:cNvSpPr txBox="1"/>
          <p:nvPr/>
        </p:nvSpPr>
        <p:spPr>
          <a:xfrm>
            <a:off x="15397890" y="4845730"/>
            <a:ext cx="2909731" cy="2095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</a:pPr>
            <a:r>
              <a:rPr lang="uz" sz="1400" b="1" i="1" spc="-28" dirty="0">
                <a:solidFill>
                  <a:srgbClr val="FFFFFF"/>
                </a:solidFill>
                <a:latin typeface="Open Sauce Bold Italics"/>
                <a:ea typeface="Open Sauce Bold Italics"/>
                <a:cs typeface="Open Sauce Bold Italics"/>
                <a:sym typeface="Open Sauce Bold Italics"/>
              </a:rPr>
              <a:t>To'liq stack generalisti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41500" y="-1315"/>
            <a:ext cx="17805001" cy="10015313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 rot="-5400000">
            <a:off x="12055211" y="7849087"/>
            <a:ext cx="1205547" cy="3398598"/>
            <a:chOff x="0" y="0"/>
            <a:chExt cx="326123" cy="91938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26123" cy="919386"/>
            </a:xfrm>
            <a:custGeom>
              <a:avLst/>
              <a:gdLst/>
              <a:ahLst/>
              <a:cxnLst/>
              <a:rect l="l" t="t" r="r" b="b"/>
              <a:pathLst>
                <a:path w="326123" h="919386">
                  <a:moveTo>
                    <a:pt x="0" y="0"/>
                  </a:moveTo>
                  <a:lnTo>
                    <a:pt x="326123" y="0"/>
                  </a:lnTo>
                  <a:lnTo>
                    <a:pt x="326123" y="919386"/>
                  </a:lnTo>
                  <a:lnTo>
                    <a:pt x="0" y="919386"/>
                  </a:lnTo>
                  <a:close/>
                </a:path>
              </a:pathLst>
            </a:custGeom>
            <a:gradFill rotWithShape="1">
              <a:gsLst>
                <a:gs pos="0">
                  <a:srgbClr val="3E9D81">
                    <a:alpha val="100000"/>
                  </a:srgbClr>
                </a:gs>
                <a:gs pos="100000">
                  <a:srgbClr val="3E9D81">
                    <a:alpha val="0"/>
                  </a:srgbClr>
                </a:gs>
              </a:gsLst>
              <a:lin ang="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326123" cy="947961"/>
            </a:xfrm>
            <a:prstGeom prst="rect">
              <a:avLst/>
            </a:prstGeom>
          </p:spPr>
          <p:txBody>
            <a:bodyPr lIns="49458" tIns="49458" rIns="49458" bIns="49458" rtlCol="0" anchor="ctr"/>
            <a:lstStyle/>
            <a:p>
              <a:pPr algn="ctr">
                <a:lnSpc>
                  <a:spcPts val="1908"/>
                </a:lnSpc>
              </a:pPr>
              <a:endParaRPr sz="1752"/>
            </a:p>
          </p:txBody>
        </p:sp>
      </p:grpSp>
      <p:sp>
        <p:nvSpPr>
          <p:cNvPr id="6" name="Freeform 6"/>
          <p:cNvSpPr/>
          <p:nvPr/>
        </p:nvSpPr>
        <p:spPr>
          <a:xfrm>
            <a:off x="15708890" y="8754734"/>
            <a:ext cx="381759" cy="381759"/>
          </a:xfrm>
          <a:custGeom>
            <a:avLst/>
            <a:gdLst/>
            <a:ahLst/>
            <a:cxnLst/>
            <a:rect l="l" t="t" r="r" b="b"/>
            <a:pathLst>
              <a:path w="392115" h="392115">
                <a:moveTo>
                  <a:pt x="0" y="0"/>
                </a:moveTo>
                <a:lnTo>
                  <a:pt x="392114" y="0"/>
                </a:lnTo>
                <a:lnTo>
                  <a:pt x="392114" y="392114"/>
                </a:lnTo>
                <a:lnTo>
                  <a:pt x="0" y="3921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9144001" y="1150512"/>
            <a:ext cx="7900969" cy="3558461"/>
            <a:chOff x="0" y="0"/>
            <a:chExt cx="8459470" cy="38100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459470" cy="3808730"/>
            </a:xfrm>
            <a:custGeom>
              <a:avLst/>
              <a:gdLst/>
              <a:ahLst/>
              <a:cxnLst/>
              <a:rect l="l" t="t" r="r" b="b"/>
              <a:pathLst>
                <a:path w="8459470" h="3808730">
                  <a:moveTo>
                    <a:pt x="458470" y="0"/>
                  </a:moveTo>
                  <a:lnTo>
                    <a:pt x="8001000" y="0"/>
                  </a:lnTo>
                  <a:cubicBezTo>
                    <a:pt x="8255000" y="0"/>
                    <a:pt x="8459470" y="205740"/>
                    <a:pt x="8459470" y="458470"/>
                  </a:cubicBezTo>
                  <a:lnTo>
                    <a:pt x="8459470" y="2320290"/>
                  </a:lnTo>
                  <a:cubicBezTo>
                    <a:pt x="8459470" y="2451100"/>
                    <a:pt x="8403590" y="2576830"/>
                    <a:pt x="8304530" y="2663190"/>
                  </a:cubicBezTo>
                  <a:lnTo>
                    <a:pt x="7141210" y="3693160"/>
                  </a:lnTo>
                  <a:cubicBezTo>
                    <a:pt x="7057390" y="3768090"/>
                    <a:pt x="6949440" y="3808730"/>
                    <a:pt x="6836410" y="3808730"/>
                  </a:cubicBezTo>
                  <a:lnTo>
                    <a:pt x="3760470" y="3808730"/>
                  </a:lnTo>
                  <a:cubicBezTo>
                    <a:pt x="3506470" y="3808730"/>
                    <a:pt x="3302000" y="3602990"/>
                    <a:pt x="3302000" y="3350260"/>
                  </a:cubicBezTo>
                  <a:lnTo>
                    <a:pt x="3302000" y="3227070"/>
                  </a:lnTo>
                  <a:cubicBezTo>
                    <a:pt x="3302000" y="2973070"/>
                    <a:pt x="3096260" y="2768600"/>
                    <a:pt x="2843530" y="2768600"/>
                  </a:cubicBezTo>
                  <a:lnTo>
                    <a:pt x="458470" y="2768600"/>
                  </a:lnTo>
                  <a:cubicBezTo>
                    <a:pt x="205740" y="2768600"/>
                    <a:pt x="0" y="2562860"/>
                    <a:pt x="0" y="2310130"/>
                  </a:cubicBezTo>
                  <a:lnTo>
                    <a:pt x="0" y="458470"/>
                  </a:lnTo>
                  <a:cubicBezTo>
                    <a:pt x="0" y="205740"/>
                    <a:pt x="205740" y="0"/>
                    <a:pt x="458470" y="0"/>
                  </a:cubicBezTo>
                  <a:close/>
                </a:path>
              </a:pathLst>
            </a:custGeom>
            <a:blipFill>
              <a:blip r:embed="rId5"/>
              <a:stretch>
                <a:fillRect t="-473" b="-47783"/>
              </a:stretch>
            </a:blipFill>
          </p:spPr>
        </p:sp>
      </p:grpSp>
      <p:grpSp>
        <p:nvGrpSpPr>
          <p:cNvPr id="9" name="Group 9"/>
          <p:cNvGrpSpPr/>
          <p:nvPr/>
        </p:nvGrpSpPr>
        <p:grpSpPr>
          <a:xfrm>
            <a:off x="10370322" y="5143501"/>
            <a:ext cx="6674651" cy="4006125"/>
            <a:chOff x="0" y="0"/>
            <a:chExt cx="6350000" cy="381127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350000" cy="3811270"/>
            </a:xfrm>
            <a:custGeom>
              <a:avLst/>
              <a:gdLst/>
              <a:ahLst/>
              <a:cxnLst/>
              <a:rect l="l" t="t" r="r" b="b"/>
              <a:pathLst>
                <a:path w="6350000" h="3811270">
                  <a:moveTo>
                    <a:pt x="1648460" y="0"/>
                  </a:moveTo>
                  <a:lnTo>
                    <a:pt x="5812790" y="0"/>
                  </a:lnTo>
                  <a:cubicBezTo>
                    <a:pt x="6109970" y="0"/>
                    <a:pt x="6350000" y="240030"/>
                    <a:pt x="6350000" y="537210"/>
                  </a:cubicBezTo>
                  <a:lnTo>
                    <a:pt x="6350000" y="2466340"/>
                  </a:lnTo>
                  <a:cubicBezTo>
                    <a:pt x="6350000" y="2763520"/>
                    <a:pt x="6109970" y="3003550"/>
                    <a:pt x="5812790" y="3003550"/>
                  </a:cubicBezTo>
                  <a:lnTo>
                    <a:pt x="4751070" y="3003550"/>
                  </a:lnTo>
                  <a:cubicBezTo>
                    <a:pt x="4587240" y="3003550"/>
                    <a:pt x="4431030" y="3078480"/>
                    <a:pt x="4329430" y="3208020"/>
                  </a:cubicBezTo>
                  <a:lnTo>
                    <a:pt x="4013200" y="3606800"/>
                  </a:lnTo>
                  <a:cubicBezTo>
                    <a:pt x="3911600" y="3735070"/>
                    <a:pt x="3756660" y="3811270"/>
                    <a:pt x="3591560" y="3811270"/>
                  </a:cubicBezTo>
                  <a:lnTo>
                    <a:pt x="537210" y="3811270"/>
                  </a:lnTo>
                  <a:cubicBezTo>
                    <a:pt x="240030" y="3811270"/>
                    <a:pt x="0" y="3571240"/>
                    <a:pt x="0" y="3274060"/>
                  </a:cubicBezTo>
                  <a:lnTo>
                    <a:pt x="0" y="1375410"/>
                  </a:lnTo>
                  <a:cubicBezTo>
                    <a:pt x="0" y="1206500"/>
                    <a:pt x="78740" y="1047750"/>
                    <a:pt x="213360" y="946150"/>
                  </a:cubicBezTo>
                  <a:lnTo>
                    <a:pt x="1324610" y="107950"/>
                  </a:lnTo>
                  <a:cubicBezTo>
                    <a:pt x="1417320" y="38100"/>
                    <a:pt x="1531620" y="0"/>
                    <a:pt x="1648460" y="0"/>
                  </a:cubicBezTo>
                  <a:close/>
                </a:path>
              </a:pathLst>
            </a:custGeom>
            <a:blipFill>
              <a:blip r:embed="rId6"/>
              <a:stretch>
                <a:fillRect t="-840" b="-10372"/>
              </a:stretch>
            </a:blipFill>
          </p:spPr>
        </p:sp>
      </p:grpSp>
      <p:sp>
        <p:nvSpPr>
          <p:cNvPr id="11" name="TextBox 11"/>
          <p:cNvSpPr txBox="1"/>
          <p:nvPr/>
        </p:nvSpPr>
        <p:spPr>
          <a:xfrm>
            <a:off x="1263234" y="8669029"/>
            <a:ext cx="8896254" cy="11333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918"/>
              </a:lnSpc>
            </a:pPr>
            <a:r>
              <a:rPr lang="uz" sz="6600" i="1" spc="-416" dirty="0">
                <a:solidFill>
                  <a:srgbClr val="8AB2A6"/>
                </a:solidFill>
                <a:latin typeface="Agency FB" panose="020B0503020202020204" pitchFamily="34" charset="0"/>
                <a:ea typeface="Anton Italics"/>
                <a:cs typeface="Anton Italics"/>
                <a:sym typeface="Anton Italics"/>
              </a:rPr>
              <a:t>TALAB QIL</a:t>
            </a:r>
            <a:r>
              <a:rPr lang="en-US" sz="6600" i="1" spc="-416" dirty="0">
                <a:solidFill>
                  <a:srgbClr val="8AB2A6"/>
                </a:solidFill>
                <a:latin typeface="Agency FB" panose="020B0503020202020204" pitchFamily="34" charset="0"/>
                <a:ea typeface="Anton Italics"/>
                <a:cs typeface="Anton Italics"/>
                <a:sym typeface="Anton Italics"/>
              </a:rPr>
              <a:t>INADII</a:t>
            </a:r>
            <a:r>
              <a:rPr lang="uz" sz="6600" i="1" spc="-416" dirty="0">
                <a:solidFill>
                  <a:srgbClr val="8AB2A6"/>
                </a:solidFill>
                <a:latin typeface="Agency FB" panose="020B0503020202020204" pitchFamily="34" charset="0"/>
                <a:ea typeface="Anton Italics"/>
                <a:cs typeface="Anton Italics"/>
                <a:sym typeface="Anton Italics"/>
              </a:rPr>
              <a:t>GAN </a:t>
            </a:r>
            <a:r>
              <a:rPr lang="en-US" sz="6600" i="1" spc="-416" dirty="0">
                <a:solidFill>
                  <a:srgbClr val="8AB2A6"/>
                </a:solidFill>
                <a:latin typeface="Agency FB" panose="020B0503020202020204" pitchFamily="34" charset="0"/>
                <a:ea typeface="Anton Italics"/>
                <a:cs typeface="Anton Italics"/>
                <a:sym typeface="Anton Italics"/>
              </a:rPr>
              <a:t> KO’NIKMALAR</a:t>
            </a:r>
            <a:endParaRPr lang="uz" sz="6600" i="1" spc="-416" dirty="0">
              <a:solidFill>
                <a:srgbClr val="8AB2A6"/>
              </a:solidFill>
              <a:latin typeface="Agency FB" panose="020B0503020202020204" pitchFamily="34" charset="0"/>
              <a:ea typeface="Anton Italics"/>
              <a:cs typeface="Anton Italics"/>
              <a:sym typeface="Anton Italics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801169" y="482318"/>
            <a:ext cx="8342831" cy="18466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31"/>
              </a:lnSpc>
            </a:pPr>
            <a:r>
              <a:rPr lang="uz" sz="4026" i="1" spc="-79" dirty="0">
                <a:solidFill>
                  <a:srgbClr val="FFFFFF"/>
                </a:solidFill>
                <a:latin typeface="Anton Italics"/>
                <a:ea typeface="Anton Italics"/>
                <a:cs typeface="Anton Italics"/>
                <a:sym typeface="Anton Italics"/>
              </a:rPr>
              <a:t>HAR ISHLAB CHIQARISHCHI KERAK BO'LGAN ASOSIY KOMPETENTLAR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457200" y="2373590"/>
            <a:ext cx="9702288" cy="6293627"/>
            <a:chOff x="0" y="0"/>
            <a:chExt cx="1203365" cy="719676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203365" cy="719676"/>
            </a:xfrm>
            <a:custGeom>
              <a:avLst/>
              <a:gdLst/>
              <a:ahLst/>
              <a:cxnLst/>
              <a:rect l="l" t="t" r="r" b="b"/>
              <a:pathLst>
                <a:path w="1203365" h="719676">
                  <a:moveTo>
                    <a:pt x="1203365" y="54519"/>
                  </a:moveTo>
                  <a:lnTo>
                    <a:pt x="1203365" y="665157"/>
                  </a:lnTo>
                  <a:cubicBezTo>
                    <a:pt x="1203365" y="695267"/>
                    <a:pt x="1178956" y="719676"/>
                    <a:pt x="1148846" y="719676"/>
                  </a:cubicBezTo>
                  <a:lnTo>
                    <a:pt x="54519" y="719676"/>
                  </a:lnTo>
                  <a:cubicBezTo>
                    <a:pt x="24409" y="719676"/>
                    <a:pt x="0" y="695267"/>
                    <a:pt x="0" y="665157"/>
                  </a:cubicBezTo>
                  <a:lnTo>
                    <a:pt x="0" y="54519"/>
                  </a:lnTo>
                  <a:cubicBezTo>
                    <a:pt x="0" y="24409"/>
                    <a:pt x="24409" y="0"/>
                    <a:pt x="54519" y="0"/>
                  </a:cubicBezTo>
                  <a:lnTo>
                    <a:pt x="1148846" y="0"/>
                  </a:lnTo>
                  <a:cubicBezTo>
                    <a:pt x="1178956" y="0"/>
                    <a:pt x="1203365" y="24409"/>
                    <a:pt x="1203365" y="54519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8AB2A6"/>
              </a:solidFill>
              <a:prstDash val="solid"/>
              <a:round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0" y="0"/>
              <a:ext cx="1203365" cy="719676"/>
            </a:xfrm>
            <a:prstGeom prst="rect">
              <a:avLst/>
            </a:prstGeom>
          </p:spPr>
          <p:txBody>
            <a:bodyPr lIns="49458" tIns="49458" rIns="49458" bIns="49458" rtlCol="0" anchor="ctr"/>
            <a:lstStyle/>
            <a:p>
              <a:pPr algn="ctr">
                <a:lnSpc>
                  <a:spcPts val="1636"/>
                </a:lnSpc>
              </a:pPr>
              <a:endParaRPr sz="2800"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18740068" y="8741595"/>
            <a:ext cx="1081591" cy="410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36"/>
              </a:lnSpc>
            </a:pPr>
            <a:r>
              <a:rPr lang="uz" sz="1363" spc="-27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Arovvay Industries</a:t>
            </a:r>
          </a:p>
        </p:txBody>
      </p:sp>
      <p:grpSp>
        <p:nvGrpSpPr>
          <p:cNvPr id="17" name="Group 17"/>
          <p:cNvGrpSpPr/>
          <p:nvPr/>
        </p:nvGrpSpPr>
        <p:grpSpPr>
          <a:xfrm rot="5400000">
            <a:off x="12157219" y="-1062689"/>
            <a:ext cx="1001531" cy="3398598"/>
            <a:chOff x="0" y="0"/>
            <a:chExt cx="270933" cy="919386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70933" cy="919386"/>
            </a:xfrm>
            <a:custGeom>
              <a:avLst/>
              <a:gdLst/>
              <a:ahLst/>
              <a:cxnLst/>
              <a:rect l="l" t="t" r="r" b="b"/>
              <a:pathLst>
                <a:path w="270933" h="919386">
                  <a:moveTo>
                    <a:pt x="0" y="0"/>
                  </a:moveTo>
                  <a:lnTo>
                    <a:pt x="270933" y="0"/>
                  </a:lnTo>
                  <a:lnTo>
                    <a:pt x="270933" y="919386"/>
                  </a:lnTo>
                  <a:lnTo>
                    <a:pt x="0" y="919386"/>
                  </a:lnTo>
                  <a:close/>
                </a:path>
              </a:pathLst>
            </a:custGeom>
            <a:gradFill rotWithShape="1">
              <a:gsLst>
                <a:gs pos="0">
                  <a:srgbClr val="3E9D81">
                    <a:alpha val="100000"/>
                  </a:srgbClr>
                </a:gs>
                <a:gs pos="100000">
                  <a:srgbClr val="3E9D81">
                    <a:alpha val="0"/>
                  </a:srgbClr>
                </a:gs>
              </a:gsLst>
              <a:lin ang="0"/>
            </a:gradFill>
          </p:spPr>
        </p:sp>
        <p:sp>
          <p:nvSpPr>
            <p:cNvPr id="19" name="TextBox 19"/>
            <p:cNvSpPr txBox="1"/>
            <p:nvPr/>
          </p:nvSpPr>
          <p:spPr>
            <a:xfrm>
              <a:off x="0" y="-28575"/>
              <a:ext cx="270933" cy="947961"/>
            </a:xfrm>
            <a:prstGeom prst="rect">
              <a:avLst/>
            </a:prstGeom>
          </p:spPr>
          <p:txBody>
            <a:bodyPr lIns="49458" tIns="49458" rIns="49458" bIns="49458" rtlCol="0" anchor="ctr"/>
            <a:lstStyle/>
            <a:p>
              <a:pPr algn="ctr">
                <a:lnSpc>
                  <a:spcPts val="1908"/>
                </a:lnSpc>
              </a:pPr>
              <a:endParaRPr sz="1752"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1258628" y="3281076"/>
            <a:ext cx="3786167" cy="2954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80000"/>
              </a:lnSpc>
            </a:pPr>
            <a:r>
              <a:rPr lang="en-US" sz="2400" b="1" i="1" spc="-27" dirty="0">
                <a:solidFill>
                  <a:srgbClr val="FFFFFF"/>
                </a:solidFill>
                <a:latin typeface="Open Sauce Bold Italics"/>
                <a:ea typeface="Open Sauce Bold Italics"/>
                <a:cs typeface="Open Sauce Bold Italics"/>
                <a:sym typeface="Open Sauce Bold Italics"/>
              </a:rPr>
              <a:t>K</a:t>
            </a:r>
            <a:r>
              <a:rPr lang="uz" sz="2400" b="1" i="1" spc="-27" dirty="0">
                <a:solidFill>
                  <a:srgbClr val="FFFFFF"/>
                </a:solidFill>
                <a:latin typeface="Open Sauce Bold Italics"/>
                <a:ea typeface="Open Sauce Bold Italics"/>
                <a:cs typeface="Open Sauce Bold Italics"/>
                <a:sym typeface="Open Sauce Bold Italics"/>
              </a:rPr>
              <a:t>odlash</a:t>
            </a:r>
            <a:r>
              <a:rPr lang="en-US" sz="2400" b="1" i="1" spc="-27" dirty="0">
                <a:solidFill>
                  <a:srgbClr val="FFFFFF"/>
                </a:solidFill>
                <a:latin typeface="Open Sauce Bold Italics"/>
                <a:ea typeface="Open Sauce Bold Italics"/>
                <a:cs typeface="Open Sauce Bold Italics"/>
                <a:sym typeface="Open Sauce Bold Italics"/>
              </a:rPr>
              <a:t> </a:t>
            </a:r>
            <a:r>
              <a:rPr lang="uz" sz="2400" b="1" i="1" spc="-27" dirty="0">
                <a:solidFill>
                  <a:srgbClr val="FFFFFF"/>
                </a:solidFill>
                <a:latin typeface="Open Sauce Bold Italics"/>
                <a:ea typeface="Open Sauce Bold Italics"/>
                <a:cs typeface="Open Sauce Bold Italics"/>
                <a:sym typeface="Open Sauce Bold Italics"/>
              </a:rPr>
              <a:t>Asoslar</a:t>
            </a:r>
            <a:r>
              <a:rPr lang="en-US" sz="2400" b="1" i="1" spc="-27" dirty="0" err="1">
                <a:solidFill>
                  <a:srgbClr val="FFFFFF"/>
                </a:solidFill>
                <a:latin typeface="Open Sauce Bold Italics"/>
                <a:ea typeface="Open Sauce Bold Italics"/>
                <a:cs typeface="Open Sauce Bold Italics"/>
                <a:sym typeface="Open Sauce Bold Italics"/>
              </a:rPr>
              <a:t>i</a:t>
            </a:r>
            <a:endParaRPr lang="en-US" sz="2400" b="1" i="1" spc="-27" dirty="0">
              <a:solidFill>
                <a:srgbClr val="FFFFFF"/>
              </a:solidFill>
              <a:latin typeface="Open Sauce Bold Italics"/>
              <a:ea typeface="Open Sauce Bold Italics"/>
              <a:cs typeface="Open Sauce Bold Italics"/>
              <a:sym typeface="Open Sauce Bold Italics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664363" y="3735387"/>
            <a:ext cx="4380431" cy="17727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80000"/>
              </a:lnSpc>
            </a:pPr>
            <a:r>
              <a:rPr lang="uz" sz="2400" spc="-27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HTML, CSS va JavaScript-ni asosiy ma'nosi</a:t>
            </a:r>
            <a:r>
              <a:rPr lang="en-US" sz="2400" spc="-27" dirty="0" err="1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ni</a:t>
            </a:r>
            <a:r>
              <a:rPr lang="en-US" sz="2400" spc="-27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uz" sz="2400" spc="-27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tushunish  uchun</a:t>
            </a:r>
            <a:r>
              <a:rPr lang="en-US" sz="2400" spc="-27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,</a:t>
            </a:r>
            <a:r>
              <a:rPr lang="uz" sz="2400" spc="-27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yaratish</a:t>
            </a:r>
            <a:r>
              <a:rPr lang="en-US" sz="2400" spc="-27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da</a:t>
            </a:r>
            <a:r>
              <a:rPr lang="uz" sz="2400" spc="-27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, uslublash</a:t>
            </a:r>
            <a:r>
              <a:rPr lang="en-US" sz="2400" spc="-27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, WEB</a:t>
            </a:r>
            <a:r>
              <a:rPr lang="uz" sz="2400" spc="-27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-saytlar va ilovalar</a:t>
            </a:r>
            <a:r>
              <a:rPr lang="en-US" sz="2400" spc="-27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ga</a:t>
            </a:r>
            <a:r>
              <a:rPr lang="uz" sz="2400" spc="-27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interaktivlik qo'shish</a:t>
            </a:r>
            <a:r>
              <a:rPr lang="en-US" sz="2400" spc="-27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sz="2400" spc="-27" dirty="0" err="1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uchun</a:t>
            </a:r>
            <a:r>
              <a:rPr lang="en-US" sz="2400" spc="-27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uz" sz="2400" spc="-27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juda muhim .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4748634" y="3281076"/>
            <a:ext cx="3786167" cy="2954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80000"/>
              </a:lnSpc>
            </a:pPr>
            <a:r>
              <a:rPr lang="uz" sz="2400" b="1" i="1" spc="-27" dirty="0" err="1">
                <a:solidFill>
                  <a:srgbClr val="FFFFFF"/>
                </a:solidFill>
                <a:latin typeface="Open Sauce Bold Italics"/>
                <a:ea typeface="Open Sauce Bold Italics"/>
                <a:cs typeface="Open Sauce Bold Italics"/>
                <a:sym typeface="Open Sauce Bold Italics"/>
              </a:rPr>
              <a:t>Nazorat</a:t>
            </a:r>
            <a:r>
              <a:rPr lang="uz" sz="2400" b="1" i="1" spc="-27" dirty="0">
                <a:solidFill>
                  <a:srgbClr val="FFFFFF"/>
                </a:solidFill>
                <a:latin typeface="Open Sauce Bold Italics"/>
                <a:ea typeface="Open Sauce Bold Italics"/>
                <a:cs typeface="Open Sauce Bold Italics"/>
                <a:sym typeface="Open Sauce Bold Italics"/>
              </a:rPr>
              <a:t> </a:t>
            </a:r>
            <a:r>
              <a:rPr lang="uz" sz="2400" b="1" i="1" spc="-27" dirty="0" err="1">
                <a:solidFill>
                  <a:srgbClr val="FFFFFF"/>
                </a:solidFill>
                <a:latin typeface="Open Sauce Bold Italics"/>
                <a:ea typeface="Open Sauce Bold Italics"/>
                <a:cs typeface="Open Sauce Bold Italics"/>
                <a:sym typeface="Open Sauce Bold Italics"/>
              </a:rPr>
              <a:t>versiyalari</a:t>
            </a:r>
            <a:endParaRPr lang="en-US" sz="2400" b="1" i="1" spc="-27" dirty="0">
              <a:solidFill>
                <a:srgbClr val="FFFFFF"/>
              </a:solidFill>
              <a:latin typeface="Open Sauce Bold Italics"/>
              <a:ea typeface="Open Sauce Bold Italics"/>
              <a:cs typeface="Open Sauce Bold Italics"/>
              <a:sym typeface="Open Sauce Bold Italics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5044795" y="3685649"/>
            <a:ext cx="4453947" cy="17295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80000"/>
              </a:lnSpc>
            </a:pPr>
            <a:r>
              <a:rPr lang="en-US" sz="2800" dirty="0" err="1">
                <a:solidFill>
                  <a:schemeClr val="bg1"/>
                </a:solidFill>
                <a:effectLst/>
              </a:rPr>
              <a:t>Tarqatilgan</a:t>
            </a:r>
            <a:r>
              <a:rPr lang="en-US" sz="2800" dirty="0">
                <a:solidFill>
                  <a:schemeClr val="bg1"/>
                </a:solidFill>
                <a:effectLst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</a:rPr>
              <a:t>versiya</a:t>
            </a:r>
            <a:r>
              <a:rPr lang="en-US" sz="2800" dirty="0">
                <a:solidFill>
                  <a:schemeClr val="bg1"/>
                </a:solidFill>
                <a:effectLst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</a:rPr>
              <a:t>tizimlari</a:t>
            </a:r>
            <a:r>
              <a:rPr lang="en-US" sz="2800" dirty="0">
                <a:solidFill>
                  <a:schemeClr val="bg1"/>
                </a:solidFill>
                <a:effectLst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</a:rPr>
              <a:t>orqali</a:t>
            </a:r>
            <a:r>
              <a:rPr lang="en-US" sz="2800" dirty="0">
                <a:solidFill>
                  <a:schemeClr val="bg1"/>
                </a:solidFill>
                <a:effectLst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</a:rPr>
              <a:t>o'zgarishlarni</a:t>
            </a:r>
            <a:r>
              <a:rPr lang="en-US" sz="2800" dirty="0">
                <a:solidFill>
                  <a:schemeClr val="bg1"/>
                </a:solidFill>
                <a:effectLst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</a:rPr>
              <a:t>kuzatish</a:t>
            </a:r>
            <a:r>
              <a:rPr lang="en-US" sz="2800" dirty="0">
                <a:solidFill>
                  <a:schemeClr val="bg1"/>
                </a:solidFill>
                <a:effectLst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</a:rPr>
              <a:t>bilan</a:t>
            </a:r>
            <a:r>
              <a:rPr lang="en-US" sz="2800" dirty="0">
                <a:solidFill>
                  <a:schemeClr val="bg1"/>
                </a:solidFill>
                <a:effectLst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</a:rPr>
              <a:t>tanishish</a:t>
            </a:r>
            <a:r>
              <a:rPr lang="en-US" sz="2800" dirty="0">
                <a:solidFill>
                  <a:schemeClr val="bg1"/>
                </a:solidFill>
                <a:effectLst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</a:rPr>
              <a:t>jamoaviy</a:t>
            </a:r>
            <a:r>
              <a:rPr lang="en-US" sz="2800" dirty="0">
                <a:solidFill>
                  <a:schemeClr val="bg1"/>
                </a:solidFill>
                <a:effectLst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</a:rPr>
              <a:t>ish</a:t>
            </a:r>
            <a:r>
              <a:rPr lang="en-US" sz="2800" dirty="0">
                <a:solidFill>
                  <a:schemeClr val="bg1"/>
                </a:solidFill>
                <a:effectLst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</a:rPr>
              <a:t>oqimlarida</a:t>
            </a:r>
            <a:r>
              <a:rPr lang="en-US" sz="2800" dirty="0">
                <a:solidFill>
                  <a:schemeClr val="bg1"/>
                </a:solidFill>
                <a:effectLst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</a:rPr>
              <a:t>hal</a:t>
            </a:r>
            <a:r>
              <a:rPr lang="en-US" sz="2800" dirty="0">
                <a:solidFill>
                  <a:schemeClr val="bg1"/>
                </a:solidFill>
                <a:effectLst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</a:rPr>
              <a:t>qiluvchi</a:t>
            </a:r>
            <a:r>
              <a:rPr lang="en-US" sz="2800" dirty="0">
                <a:solidFill>
                  <a:schemeClr val="bg1"/>
                </a:solidFill>
                <a:effectLst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</a:rPr>
              <a:t>ahamiyatga</a:t>
            </a:r>
            <a:r>
              <a:rPr lang="en-US" sz="2800" dirty="0">
                <a:solidFill>
                  <a:schemeClr val="bg1"/>
                </a:solidFill>
                <a:effectLst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</a:rPr>
              <a:t>ega</a:t>
            </a:r>
            <a:r>
              <a:rPr lang="en-US" sz="2800" dirty="0">
                <a:solidFill>
                  <a:schemeClr val="bg1"/>
                </a:solidFill>
                <a:effectLst/>
              </a:rPr>
              <a:t>.</a:t>
            </a:r>
            <a:endParaRPr lang="uz" sz="2800" spc="-27" dirty="0">
              <a:solidFill>
                <a:schemeClr val="bg1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845693" y="6018248"/>
            <a:ext cx="3794760" cy="2462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80000"/>
              </a:lnSpc>
            </a:pPr>
            <a:r>
              <a:rPr lang="uz" sz="2000" b="1" i="1" spc="-27" dirty="0" err="1">
                <a:solidFill>
                  <a:srgbClr val="FFFFFF"/>
                </a:solidFill>
                <a:latin typeface="Open Sauce Bold Italics"/>
                <a:ea typeface="Open Sauce Bold Italics"/>
                <a:cs typeface="Open Sauce Bold Italics"/>
                <a:sym typeface="Open Sauce Bold Italics"/>
              </a:rPr>
              <a:t>Moslashuvchan</a:t>
            </a:r>
            <a:r>
              <a:rPr lang="uz" sz="2000" b="1" i="1" spc="-27" dirty="0">
                <a:solidFill>
                  <a:srgbClr val="FFFFFF"/>
                </a:solidFill>
                <a:latin typeface="Open Sauce Bold Italics"/>
                <a:ea typeface="Open Sauce Bold Italics"/>
                <a:cs typeface="Open Sauce Bold Italics"/>
                <a:sym typeface="Open Sauce Bold Italics"/>
              </a:rPr>
              <a:t> </a:t>
            </a:r>
            <a:r>
              <a:rPr lang="uz" sz="2000" b="1" i="1" spc="-27" dirty="0" err="1">
                <a:solidFill>
                  <a:srgbClr val="FFFFFF"/>
                </a:solidFill>
                <a:latin typeface="Open Sauce Bold Italics"/>
                <a:ea typeface="Open Sauce Bold Italics"/>
                <a:cs typeface="Open Sauce Bold Italics"/>
                <a:sym typeface="Open Sauce Bold Italics"/>
              </a:rPr>
              <a:t>Dizayn</a:t>
            </a:r>
            <a:endParaRPr lang="en-US" sz="2000" b="1" i="1" spc="-27" dirty="0">
              <a:solidFill>
                <a:srgbClr val="FFFFFF"/>
              </a:solidFill>
              <a:latin typeface="Open Sauce Bold Italics"/>
              <a:ea typeface="Open Sauce Bold Italics"/>
              <a:cs typeface="Open Sauce Bold Italics"/>
              <a:sym typeface="Open Sauce Bold Italics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664363" y="6541334"/>
            <a:ext cx="4299855" cy="17295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80000"/>
              </a:lnSpc>
            </a:pPr>
            <a:r>
              <a:rPr lang="en-US" sz="2800" dirty="0" err="1">
                <a:solidFill>
                  <a:schemeClr val="bg1"/>
                </a:solidFill>
                <a:effectLst/>
              </a:rPr>
              <a:t>Telefonlar</a:t>
            </a:r>
            <a:r>
              <a:rPr lang="en-US" sz="2800" dirty="0">
                <a:solidFill>
                  <a:schemeClr val="bg1"/>
                </a:solidFill>
                <a:effectLst/>
              </a:rPr>
              <a:t>, </a:t>
            </a:r>
            <a:r>
              <a:rPr lang="en-US" sz="2800" dirty="0" err="1">
                <a:solidFill>
                  <a:schemeClr val="bg1"/>
                </a:solidFill>
                <a:effectLst/>
              </a:rPr>
              <a:t>planshetlar</a:t>
            </a:r>
            <a:r>
              <a:rPr lang="en-US" sz="2800" dirty="0">
                <a:solidFill>
                  <a:schemeClr val="bg1"/>
                </a:solidFill>
                <a:effectLst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</a:rPr>
              <a:t>va</a:t>
            </a:r>
            <a:r>
              <a:rPr lang="en-US" sz="2800" dirty="0">
                <a:solidFill>
                  <a:schemeClr val="bg1"/>
                </a:solidFill>
                <a:effectLst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</a:rPr>
              <a:t>ish</a:t>
            </a:r>
            <a:r>
              <a:rPr lang="en-US" sz="2800" dirty="0">
                <a:solidFill>
                  <a:schemeClr val="bg1"/>
                </a:solidFill>
                <a:effectLst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</a:rPr>
              <a:t>stollarida</a:t>
            </a:r>
            <a:r>
              <a:rPr lang="en-US" sz="2800" dirty="0">
                <a:solidFill>
                  <a:schemeClr val="bg1"/>
                </a:solidFill>
                <a:effectLst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</a:rPr>
              <a:t>yaxshi</a:t>
            </a:r>
            <a:r>
              <a:rPr lang="en-US" sz="2800" dirty="0">
                <a:solidFill>
                  <a:schemeClr val="bg1"/>
                </a:solidFill>
                <a:effectLst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</a:rPr>
              <a:t>ishlaydigan</a:t>
            </a:r>
            <a:r>
              <a:rPr lang="en-US" sz="2800" dirty="0">
                <a:solidFill>
                  <a:schemeClr val="bg1"/>
                </a:solidFill>
                <a:effectLst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</a:rPr>
              <a:t>moslashuvchan</a:t>
            </a:r>
            <a:r>
              <a:rPr lang="en-US" sz="2800" dirty="0">
                <a:solidFill>
                  <a:schemeClr val="bg1"/>
                </a:solidFill>
                <a:effectLst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</a:rPr>
              <a:t>maketlarni</a:t>
            </a:r>
            <a:r>
              <a:rPr lang="en-US" sz="2800" dirty="0">
                <a:solidFill>
                  <a:schemeClr val="bg1"/>
                </a:solidFill>
                <a:effectLst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</a:rPr>
              <a:t>yaratish</a:t>
            </a:r>
            <a:r>
              <a:rPr lang="en-US" sz="2800" dirty="0">
                <a:solidFill>
                  <a:schemeClr val="bg1"/>
                </a:solidFill>
                <a:effectLst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</a:rPr>
              <a:t>foydalanuvchi</a:t>
            </a:r>
            <a:r>
              <a:rPr lang="en-US" sz="2800" dirty="0">
                <a:solidFill>
                  <a:schemeClr val="bg1"/>
                </a:solidFill>
                <a:effectLst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</a:rPr>
              <a:t>tajribasini</a:t>
            </a:r>
            <a:r>
              <a:rPr lang="en-US" sz="2800" dirty="0">
                <a:solidFill>
                  <a:schemeClr val="bg1"/>
                </a:solidFill>
                <a:effectLst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</a:rPr>
              <a:t>yaxshilaydi</a:t>
            </a:r>
            <a:r>
              <a:rPr lang="en-US" sz="2800" dirty="0">
                <a:solidFill>
                  <a:schemeClr val="bg1"/>
                </a:solidFill>
                <a:effectLst/>
              </a:rPr>
              <a:t>.</a:t>
            </a:r>
            <a:endParaRPr lang="uz" sz="2800" spc="-27" dirty="0">
              <a:solidFill>
                <a:schemeClr val="bg1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5338824" y="6140039"/>
            <a:ext cx="3786167" cy="2462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80000"/>
              </a:lnSpc>
            </a:pPr>
            <a:r>
              <a:rPr lang="uz" sz="2000" b="1" i="1" spc="-27" dirty="0" err="1">
                <a:solidFill>
                  <a:srgbClr val="FFFFFF"/>
                </a:solidFill>
                <a:latin typeface="Open Sauce Bold Italics"/>
                <a:ea typeface="Open Sauce Bold Italics"/>
                <a:cs typeface="Open Sauce Bold Italics"/>
                <a:sym typeface="Open Sauce Bold Italics"/>
              </a:rPr>
              <a:t>Yechim</a:t>
            </a:r>
            <a:r>
              <a:rPr lang="uz" sz="2000" b="1" i="1" spc="-27" dirty="0">
                <a:solidFill>
                  <a:srgbClr val="FFFFFF"/>
                </a:solidFill>
                <a:latin typeface="Open Sauce Bold Italics"/>
                <a:ea typeface="Open Sauce Bold Italics"/>
                <a:cs typeface="Open Sauce Bold Italics"/>
                <a:sym typeface="Open Sauce Bold Italics"/>
              </a:rPr>
              <a:t> </a:t>
            </a:r>
            <a:r>
              <a:rPr lang="uz" sz="2000" b="1" i="1" spc="-27" dirty="0" err="1">
                <a:solidFill>
                  <a:srgbClr val="FFFFFF"/>
                </a:solidFill>
                <a:latin typeface="Open Sauce Bold Italics"/>
                <a:ea typeface="Open Sauce Bold Italics"/>
                <a:cs typeface="Open Sauce Bold Italics"/>
                <a:sym typeface="Open Sauce Bold Italics"/>
              </a:rPr>
              <a:t>muammolar</a:t>
            </a:r>
            <a:endParaRPr lang="en-US" sz="2000" b="1" i="1" spc="-27" dirty="0">
              <a:solidFill>
                <a:srgbClr val="FFFFFF"/>
              </a:solidFill>
              <a:latin typeface="Open Sauce Bold Italics"/>
              <a:ea typeface="Open Sauce Bold Italics"/>
              <a:cs typeface="Open Sauce Bold Italics"/>
              <a:sym typeface="Open Sauce Bold Italics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5356601" y="6694311"/>
            <a:ext cx="4289264" cy="14773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80000"/>
              </a:lnSpc>
            </a:pPr>
            <a:r>
              <a:rPr lang="en-US" sz="2400" spc="-27" dirty="0" err="1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Xatolarni</a:t>
            </a:r>
            <a:r>
              <a:rPr lang="en-US" sz="2400" spc="-27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sz="2400" spc="-27" dirty="0" err="1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bartaraf</a:t>
            </a:r>
            <a:r>
              <a:rPr lang="en-US" sz="2400" spc="-27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sz="2400" spc="-27" dirty="0" err="1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etish</a:t>
            </a:r>
            <a:r>
              <a:rPr lang="en-US" sz="2400" spc="-27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sz="2400" spc="-27" dirty="0" err="1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va</a:t>
            </a:r>
            <a:r>
              <a:rPr lang="en-US" sz="2400" spc="-27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sz="2400" spc="-27" dirty="0" err="1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ishlashni</a:t>
            </a:r>
            <a:r>
              <a:rPr lang="en-US" sz="2400" spc="-27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sz="2400" spc="-27" dirty="0" err="1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optimallashtirish</a:t>
            </a:r>
            <a:r>
              <a:rPr lang="en-US" sz="2400" spc="-27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sz="2400" spc="-27" dirty="0" err="1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xavfsiz</a:t>
            </a:r>
            <a:r>
              <a:rPr lang="en-US" sz="2400" spc="-27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sz="2400" spc="-27" dirty="0" err="1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va</a:t>
            </a:r>
            <a:r>
              <a:rPr lang="en-US" sz="2400" spc="-27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sz="2400" spc="-27" dirty="0" err="1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samarali</a:t>
            </a:r>
            <a:r>
              <a:rPr lang="en-US" sz="2400" spc="-27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WEB-</a:t>
            </a:r>
            <a:r>
              <a:rPr lang="en-US" sz="2400" spc="-27" dirty="0" err="1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saytlarni</a:t>
            </a:r>
            <a:r>
              <a:rPr lang="en-US" sz="2400" spc="-27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sz="2400" spc="-27" dirty="0" err="1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saqlash</a:t>
            </a:r>
            <a:r>
              <a:rPr lang="en-US" sz="2400" spc="-27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sz="2400" spc="-27" dirty="0" err="1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uchun</a:t>
            </a:r>
            <a:r>
              <a:rPr lang="en-US" sz="2400" spc="-27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sz="2400" spc="-27" dirty="0" err="1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juda</a:t>
            </a:r>
            <a:r>
              <a:rPr lang="en-US" sz="2400" spc="-27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sz="2400" spc="-27" dirty="0" err="1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muhimdir</a:t>
            </a:r>
            <a:r>
              <a:rPr lang="en-US" sz="2400" spc="-27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.</a:t>
            </a:r>
            <a:endParaRPr lang="uz" sz="2400" spc="-27" dirty="0">
              <a:solidFill>
                <a:srgbClr val="FFFFFF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  <p:sp>
        <p:nvSpPr>
          <p:cNvPr id="28" name="Freeform 28"/>
          <p:cNvSpPr/>
          <p:nvPr/>
        </p:nvSpPr>
        <p:spPr>
          <a:xfrm>
            <a:off x="9000534" y="3927141"/>
            <a:ext cx="851084" cy="782458"/>
          </a:xfrm>
          <a:custGeom>
            <a:avLst/>
            <a:gdLst/>
            <a:ahLst/>
            <a:cxnLst/>
            <a:rect l="l" t="t" r="r" b="b"/>
            <a:pathLst>
              <a:path w="726809" h="726809">
                <a:moveTo>
                  <a:pt x="0" y="0"/>
                </a:moveTo>
                <a:lnTo>
                  <a:pt x="726809" y="0"/>
                </a:lnTo>
                <a:lnTo>
                  <a:pt x="726809" y="726809"/>
                </a:lnTo>
                <a:lnTo>
                  <a:pt x="0" y="72680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41500" y="135845"/>
            <a:ext cx="17805001" cy="10015313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3851548" y="4841216"/>
            <a:ext cx="4509428" cy="4308412"/>
            <a:chOff x="0" y="0"/>
            <a:chExt cx="769616" cy="73530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769616" cy="735307"/>
            </a:xfrm>
            <a:custGeom>
              <a:avLst/>
              <a:gdLst/>
              <a:ahLst/>
              <a:cxnLst/>
              <a:rect l="l" t="t" r="r" b="b"/>
              <a:pathLst>
                <a:path w="769616" h="735307">
                  <a:moveTo>
                    <a:pt x="769616" y="85246"/>
                  </a:moveTo>
                  <a:lnTo>
                    <a:pt x="769616" y="650062"/>
                  </a:lnTo>
                  <a:cubicBezTo>
                    <a:pt x="769616" y="697142"/>
                    <a:pt x="731450" y="735307"/>
                    <a:pt x="684370" y="735307"/>
                  </a:cubicBezTo>
                  <a:lnTo>
                    <a:pt x="85246" y="735307"/>
                  </a:lnTo>
                  <a:cubicBezTo>
                    <a:pt x="38166" y="735307"/>
                    <a:pt x="0" y="697142"/>
                    <a:pt x="0" y="650062"/>
                  </a:cubicBezTo>
                  <a:lnTo>
                    <a:pt x="0" y="85246"/>
                  </a:lnTo>
                  <a:cubicBezTo>
                    <a:pt x="0" y="38166"/>
                    <a:pt x="38166" y="0"/>
                    <a:pt x="85246" y="0"/>
                  </a:cubicBezTo>
                  <a:lnTo>
                    <a:pt x="684370" y="0"/>
                  </a:lnTo>
                  <a:cubicBezTo>
                    <a:pt x="731450" y="0"/>
                    <a:pt x="769616" y="38166"/>
                    <a:pt x="769616" y="85246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8AB2A6"/>
              </a:solidFill>
              <a:prstDash val="solid"/>
              <a:round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769616" cy="735307"/>
            </a:xfrm>
            <a:prstGeom prst="rect">
              <a:avLst/>
            </a:prstGeom>
          </p:spPr>
          <p:txBody>
            <a:bodyPr lIns="49458" tIns="49458" rIns="49458" bIns="49458" rtlCol="0" anchor="ctr"/>
            <a:lstStyle/>
            <a:p>
              <a:pPr algn="ctr">
                <a:lnSpc>
                  <a:spcPts val="1636"/>
                </a:lnSpc>
              </a:pPr>
              <a:endParaRPr sz="1752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241500" y="6945898"/>
            <a:ext cx="3211234" cy="2203729"/>
            <a:chOff x="0" y="0"/>
            <a:chExt cx="868700" cy="59615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68700" cy="596151"/>
            </a:xfrm>
            <a:custGeom>
              <a:avLst/>
              <a:gdLst/>
              <a:ahLst/>
              <a:cxnLst/>
              <a:rect l="l" t="t" r="r" b="b"/>
              <a:pathLst>
                <a:path w="868700" h="596151">
                  <a:moveTo>
                    <a:pt x="0" y="0"/>
                  </a:moveTo>
                  <a:lnTo>
                    <a:pt x="868700" y="0"/>
                  </a:lnTo>
                  <a:lnTo>
                    <a:pt x="868700" y="596151"/>
                  </a:lnTo>
                  <a:lnTo>
                    <a:pt x="0" y="596151"/>
                  </a:lnTo>
                  <a:close/>
                </a:path>
              </a:pathLst>
            </a:custGeom>
            <a:gradFill rotWithShape="1">
              <a:gsLst>
                <a:gs pos="0">
                  <a:srgbClr val="3E9D81">
                    <a:alpha val="100000"/>
                  </a:srgbClr>
                </a:gs>
                <a:gs pos="100000">
                  <a:srgbClr val="3E9D81">
                    <a:alpha val="0"/>
                  </a:srgbClr>
                </a:gs>
              </a:gsLst>
              <a:lin ang="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868700" cy="624726"/>
            </a:xfrm>
            <a:prstGeom prst="rect">
              <a:avLst/>
            </a:prstGeom>
          </p:spPr>
          <p:txBody>
            <a:bodyPr lIns="49458" tIns="49458" rIns="49458" bIns="49458" rtlCol="0" anchor="ctr"/>
            <a:lstStyle/>
            <a:p>
              <a:pPr algn="ctr">
                <a:lnSpc>
                  <a:spcPts val="1908"/>
                </a:lnSpc>
              </a:pPr>
              <a:endParaRPr sz="1752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243032" y="2709831"/>
            <a:ext cx="7117946" cy="6434623"/>
            <a:chOff x="0" y="0"/>
            <a:chExt cx="6350000" cy="5740400"/>
          </a:xfrm>
        </p:grpSpPr>
        <p:sp>
          <p:nvSpPr>
            <p:cNvPr id="10" name="Freeform 10"/>
            <p:cNvSpPr/>
            <p:nvPr/>
          </p:nvSpPr>
          <p:spPr>
            <a:xfrm flipH="1">
              <a:off x="0" y="0"/>
              <a:ext cx="6351270" cy="5741670"/>
            </a:xfrm>
            <a:custGeom>
              <a:avLst/>
              <a:gdLst/>
              <a:ahLst/>
              <a:cxnLst/>
              <a:rect l="l" t="t" r="r" b="b"/>
              <a:pathLst>
                <a:path w="6351270" h="5741670">
                  <a:moveTo>
                    <a:pt x="6351270" y="542290"/>
                  </a:moveTo>
                  <a:lnTo>
                    <a:pt x="6351270" y="2392680"/>
                  </a:lnTo>
                  <a:cubicBezTo>
                    <a:pt x="6351270" y="2691130"/>
                    <a:pt x="6108700" y="2933700"/>
                    <a:pt x="5808980" y="2933700"/>
                  </a:cubicBezTo>
                  <a:lnTo>
                    <a:pt x="5203190" y="2933700"/>
                  </a:lnTo>
                  <a:cubicBezTo>
                    <a:pt x="4903470" y="2933700"/>
                    <a:pt x="4660900" y="3176270"/>
                    <a:pt x="4660900" y="3475990"/>
                  </a:cubicBezTo>
                  <a:lnTo>
                    <a:pt x="4660900" y="5199380"/>
                  </a:lnTo>
                  <a:cubicBezTo>
                    <a:pt x="4660900" y="5499100"/>
                    <a:pt x="4418330" y="5741670"/>
                    <a:pt x="4118610" y="5741670"/>
                  </a:cubicBezTo>
                  <a:lnTo>
                    <a:pt x="2752090" y="5741670"/>
                  </a:lnTo>
                  <a:cubicBezTo>
                    <a:pt x="2616200" y="5741670"/>
                    <a:pt x="2484120" y="5689600"/>
                    <a:pt x="2383790" y="5598160"/>
                  </a:cubicBezTo>
                  <a:lnTo>
                    <a:pt x="173990" y="3553460"/>
                  </a:lnTo>
                  <a:cubicBezTo>
                    <a:pt x="63500" y="3450590"/>
                    <a:pt x="0" y="3307080"/>
                    <a:pt x="0" y="3155950"/>
                  </a:cubicBezTo>
                  <a:lnTo>
                    <a:pt x="0" y="542290"/>
                  </a:lnTo>
                  <a:cubicBezTo>
                    <a:pt x="1270" y="242570"/>
                    <a:pt x="243840" y="0"/>
                    <a:pt x="543560" y="0"/>
                  </a:cubicBezTo>
                  <a:lnTo>
                    <a:pt x="5808980" y="0"/>
                  </a:lnTo>
                  <a:cubicBezTo>
                    <a:pt x="6108700" y="0"/>
                    <a:pt x="6351270" y="242570"/>
                    <a:pt x="6351270" y="542290"/>
                  </a:cubicBezTo>
                  <a:close/>
                </a:path>
              </a:pathLst>
            </a:custGeom>
            <a:blipFill>
              <a:blip r:embed="rId3"/>
              <a:stretch>
                <a:fillRect l="-17843" r="-17843"/>
              </a:stretch>
            </a:blipFill>
          </p:spPr>
        </p:sp>
      </p:grpSp>
      <p:sp>
        <p:nvSpPr>
          <p:cNvPr id="12" name="TextBox 12"/>
          <p:cNvSpPr txBox="1"/>
          <p:nvPr/>
        </p:nvSpPr>
        <p:spPr>
          <a:xfrm>
            <a:off x="8963914" y="7547314"/>
            <a:ext cx="8902500" cy="23041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915"/>
              </a:lnSpc>
            </a:pPr>
            <a:r>
              <a:rPr lang="uz" sz="9384" i="1" spc="-375" dirty="0">
                <a:solidFill>
                  <a:srgbClr val="8AB2A6"/>
                </a:solidFill>
                <a:latin typeface="Anton Italics"/>
                <a:ea typeface="Anton Italics"/>
                <a:cs typeface="Anton Italics"/>
                <a:sym typeface="Anton Italics"/>
              </a:rPr>
              <a:t>WEB ISHLAB CHIQISH JARAYONI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941713" y="1003205"/>
            <a:ext cx="5283769" cy="11818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80000"/>
              </a:lnSpc>
            </a:pPr>
            <a:r>
              <a:rPr lang="uz" sz="4800" i="1" spc="-79" dirty="0">
                <a:solidFill>
                  <a:srgbClr val="FFFFFF"/>
                </a:solidFill>
                <a:latin typeface="Times New Roman" panose="02020603050405020304" pitchFamily="18" charset="0"/>
                <a:ea typeface="Anton Italics"/>
                <a:cs typeface="Times New Roman" panose="02020603050405020304" pitchFamily="18" charset="0"/>
                <a:sym typeface="Anton Italics"/>
              </a:rPr>
              <a:t>KONSEP</a:t>
            </a:r>
            <a:r>
              <a:rPr lang="en-US" sz="4800" i="1" spc="-79" dirty="0">
                <a:solidFill>
                  <a:srgbClr val="FFFFFF"/>
                </a:solidFill>
                <a:latin typeface="Times New Roman" panose="02020603050405020304" pitchFamily="18" charset="0"/>
                <a:ea typeface="Anton Italics"/>
                <a:cs typeface="Times New Roman" panose="02020603050405020304" pitchFamily="18" charset="0"/>
                <a:sym typeface="Anton Italics"/>
              </a:rPr>
              <a:t>S</a:t>
            </a:r>
            <a:r>
              <a:rPr lang="uz" sz="4800" i="1" spc="-79" dirty="0">
                <a:solidFill>
                  <a:srgbClr val="FFFFFF"/>
                </a:solidFill>
                <a:latin typeface="Times New Roman" panose="02020603050405020304" pitchFamily="18" charset="0"/>
                <a:ea typeface="Anton Italics"/>
                <a:cs typeface="Times New Roman" panose="02020603050405020304" pitchFamily="18" charset="0"/>
                <a:sym typeface="Anton Italics"/>
              </a:rPr>
              <a:t>IYADAN KODGA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877800" y="525993"/>
            <a:ext cx="3991754" cy="2954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80000"/>
              </a:lnSpc>
            </a:pPr>
            <a:r>
              <a:rPr lang="uz" sz="2400" b="1" i="1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 Bold Italics"/>
                <a:cs typeface="Times New Roman" panose="02020603050405020304" pitchFamily="18" charset="0"/>
                <a:sym typeface="Open Sauce Bold Italics"/>
              </a:rPr>
              <a:t>Rejalashtirish</a:t>
            </a:r>
            <a:r>
              <a:rPr lang="en-US" sz="2400" b="1" i="1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 Bold Italics"/>
                <a:cs typeface="Times New Roman" panose="02020603050405020304" pitchFamily="18" charset="0"/>
                <a:sym typeface="Open Sauce Bold Italics"/>
              </a:rPr>
              <a:t> </a:t>
            </a:r>
            <a:r>
              <a:rPr lang="uz" sz="2400" b="1" i="1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 Bold Italics"/>
                <a:cs typeface="Times New Roman" panose="02020603050405020304" pitchFamily="18" charset="0"/>
                <a:sym typeface="Open Sauce Bold Italics"/>
              </a:rPr>
              <a:t>Bosqich</a:t>
            </a:r>
            <a:r>
              <a:rPr lang="en-US" sz="2400" b="1" i="1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 Bold Italics"/>
                <a:cs typeface="Times New Roman" panose="02020603050405020304" pitchFamily="18" charset="0"/>
                <a:sym typeface="Open Sauce Bold Italics"/>
              </a:rPr>
              <a:t>i</a:t>
            </a:r>
            <a:endParaRPr lang="en-US" sz="2400" b="1" i="1" spc="-27" dirty="0">
              <a:solidFill>
                <a:srgbClr val="FFFFFF"/>
              </a:solidFill>
              <a:latin typeface="Times New Roman" panose="02020603050405020304" pitchFamily="18" charset="0"/>
              <a:ea typeface="Open Sauce Bold Italics"/>
              <a:cs typeface="Times New Roman" panose="02020603050405020304" pitchFamily="18" charset="0"/>
              <a:sym typeface="Open Sauce Bold Italics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1887200" y="1015926"/>
            <a:ext cx="5540771" cy="20682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80000"/>
              </a:lnSpc>
            </a:pPr>
            <a:r>
              <a:rPr lang="en-US" sz="2400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Maqsadlar</a:t>
            </a:r>
            <a:r>
              <a:rPr lang="en-US" sz="2400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, </a:t>
            </a:r>
            <a:r>
              <a:rPr lang="en-US" sz="2400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auditoriya</a:t>
            </a:r>
            <a:r>
              <a:rPr lang="en-US" sz="2400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</a:t>
            </a:r>
            <a:r>
              <a:rPr lang="en-US" sz="2400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va</a:t>
            </a:r>
            <a:r>
              <a:rPr lang="en-US" sz="2400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</a:t>
            </a:r>
            <a:r>
              <a:rPr lang="en-US" sz="2400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funktsiyalarni</a:t>
            </a:r>
            <a:r>
              <a:rPr lang="en-US" sz="2400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</a:t>
            </a:r>
            <a:r>
              <a:rPr lang="en-US" sz="2400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aniqlash</a:t>
            </a:r>
            <a:r>
              <a:rPr lang="en-US" sz="2400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. </a:t>
            </a:r>
            <a:r>
              <a:rPr lang="en-US" sz="2400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Ushbu</a:t>
            </a:r>
            <a:r>
              <a:rPr lang="en-US" sz="2400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</a:t>
            </a:r>
            <a:r>
              <a:rPr lang="en-US" sz="2400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bosqich</a:t>
            </a:r>
            <a:r>
              <a:rPr lang="en-US" sz="2400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</a:t>
            </a:r>
            <a:r>
              <a:rPr lang="en-US" sz="2400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ramka</a:t>
            </a:r>
            <a:r>
              <a:rPr lang="en-US" sz="2400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</a:t>
            </a:r>
            <a:r>
              <a:rPr lang="en-US" sz="2400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yaratish</a:t>
            </a:r>
            <a:r>
              <a:rPr lang="en-US" sz="2400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, </a:t>
            </a:r>
            <a:r>
              <a:rPr lang="en-US" sz="2400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saytni</a:t>
            </a:r>
            <a:r>
              <a:rPr lang="en-US" sz="2400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</a:t>
            </a:r>
            <a:r>
              <a:rPr lang="en-US" sz="2400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ko'rsatish</a:t>
            </a:r>
            <a:r>
              <a:rPr lang="en-US" sz="2400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</a:t>
            </a:r>
            <a:r>
              <a:rPr lang="en-US" sz="2400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va</a:t>
            </a:r>
            <a:r>
              <a:rPr lang="en-US" sz="2400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</a:t>
            </a:r>
            <a:r>
              <a:rPr lang="en-US" sz="2400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texnologiya</a:t>
            </a:r>
            <a:r>
              <a:rPr lang="en-US" sz="2400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</a:t>
            </a:r>
            <a:r>
              <a:rPr lang="en-US" sz="2400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va</a:t>
            </a:r>
            <a:r>
              <a:rPr lang="en-US" sz="2400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</a:t>
            </a:r>
            <a:r>
              <a:rPr lang="en-US" sz="2400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platformalardan</a:t>
            </a:r>
            <a:r>
              <a:rPr lang="en-US" sz="2400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</a:t>
            </a:r>
            <a:r>
              <a:rPr lang="en-US" sz="2400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foydalanish</a:t>
            </a:r>
            <a:r>
              <a:rPr lang="en-US" sz="2400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</a:t>
            </a:r>
            <a:r>
              <a:rPr lang="en-US" sz="2400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to'g'risida</a:t>
            </a:r>
            <a:r>
              <a:rPr lang="en-US" sz="2400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</a:t>
            </a:r>
            <a:r>
              <a:rPr lang="en-US" sz="2400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qaror</a:t>
            </a:r>
            <a:r>
              <a:rPr lang="en-US" sz="2400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</a:t>
            </a:r>
            <a:r>
              <a:rPr lang="en-US" sz="2400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qabul</a:t>
            </a:r>
            <a:r>
              <a:rPr lang="en-US" sz="2400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</a:t>
            </a:r>
            <a:r>
              <a:rPr lang="en-US" sz="2400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qilishni</a:t>
            </a:r>
            <a:r>
              <a:rPr lang="en-US" sz="2400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</a:t>
            </a:r>
            <a:r>
              <a:rPr lang="en-US" sz="2400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o'z</a:t>
            </a:r>
            <a:r>
              <a:rPr lang="en-US" sz="2400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</a:t>
            </a:r>
            <a:r>
              <a:rPr lang="en-US" sz="2400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ichiga</a:t>
            </a:r>
            <a:r>
              <a:rPr lang="en-US" sz="2400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</a:t>
            </a:r>
            <a:r>
              <a:rPr lang="en-US" sz="2400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oladi</a:t>
            </a:r>
            <a:r>
              <a:rPr lang="en-US" sz="2400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. </a:t>
            </a:r>
            <a:r>
              <a:rPr lang="en-US" sz="2400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Aniq</a:t>
            </a:r>
            <a:r>
              <a:rPr lang="en-US" sz="2400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</a:t>
            </a:r>
            <a:r>
              <a:rPr lang="en-US" sz="2400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rejalashtirish</a:t>
            </a:r>
            <a:r>
              <a:rPr lang="en-US" sz="2400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</a:t>
            </a:r>
            <a:r>
              <a:rPr lang="en-US" sz="2400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samarali</a:t>
            </a:r>
            <a:r>
              <a:rPr lang="en-US" sz="2400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</a:t>
            </a:r>
            <a:r>
              <a:rPr lang="en-US" sz="2400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rivojlanish</a:t>
            </a:r>
            <a:r>
              <a:rPr lang="en-US" sz="2400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</a:t>
            </a:r>
            <a:r>
              <a:rPr lang="en-US" sz="2400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va</a:t>
            </a:r>
            <a:r>
              <a:rPr lang="en-US" sz="2400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</a:t>
            </a:r>
            <a:r>
              <a:rPr lang="en-US" sz="2400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kamroq</a:t>
            </a:r>
            <a:r>
              <a:rPr lang="en-US" sz="2400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</a:t>
            </a:r>
            <a:r>
              <a:rPr lang="en-US" sz="2400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tuzatishlarni</a:t>
            </a:r>
            <a:r>
              <a:rPr lang="en-US" sz="2400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</a:t>
            </a:r>
            <a:r>
              <a:rPr lang="en-US" sz="2400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ta'minlaydi</a:t>
            </a:r>
            <a:r>
              <a:rPr lang="en-US" sz="2400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.</a:t>
            </a:r>
            <a:endParaRPr lang="uz" sz="2400" spc="-27" dirty="0">
              <a:solidFill>
                <a:srgbClr val="FFFFFF"/>
              </a:solidFill>
              <a:latin typeface="Times New Roman" panose="02020603050405020304" pitchFamily="18" charset="0"/>
              <a:ea typeface="Open Sauce"/>
              <a:cs typeface="Times New Roman" panose="02020603050405020304" pitchFamily="18" charset="0"/>
              <a:sym typeface="Open Sauce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3947838" y="3864588"/>
            <a:ext cx="3991754" cy="2954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80000"/>
              </a:lnSpc>
            </a:pPr>
            <a:r>
              <a:rPr lang="uz" sz="2400" b="1" i="1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 Bold Italics"/>
                <a:cs typeface="Times New Roman" panose="02020603050405020304" pitchFamily="18" charset="0"/>
                <a:sym typeface="Open Sauce Bold Italics"/>
              </a:rPr>
              <a:t>Ishga tushirish </a:t>
            </a:r>
            <a:r>
              <a:rPr lang="uz" sz="2400" b="1" i="1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 Bold Italics"/>
                <a:cs typeface="Times New Roman" panose="02020603050405020304" pitchFamily="18" charset="0"/>
                <a:sym typeface="Open Sauce Bold Italics"/>
              </a:rPr>
              <a:t>va </a:t>
            </a:r>
            <a:r>
              <a:rPr lang="uz" sz="2400" b="1" i="1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 Bold Italics"/>
                <a:cs typeface="Times New Roman" panose="02020603050405020304" pitchFamily="18" charset="0"/>
                <a:sym typeface="Open Sauce Bold Italics"/>
              </a:rPr>
              <a:t>optimallashtirish</a:t>
            </a:r>
            <a:endParaRPr lang="en-US" sz="2400" b="1" i="1" spc="-27" dirty="0">
              <a:solidFill>
                <a:srgbClr val="FFFFFF"/>
              </a:solidFill>
              <a:latin typeface="Times New Roman" panose="02020603050405020304" pitchFamily="18" charset="0"/>
              <a:ea typeface="Open Sauce Bold Italics"/>
              <a:cs typeface="Times New Roman" panose="02020603050405020304" pitchFamily="18" charset="0"/>
              <a:sym typeface="Open Sauce Bold Italics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3532501" y="4745992"/>
            <a:ext cx="4270388" cy="23637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80000"/>
              </a:lnSpc>
            </a:pPr>
            <a:r>
              <a:rPr lang="en-US" sz="2400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To'liq</a:t>
            </a:r>
            <a:r>
              <a:rPr lang="en-US" sz="2400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</a:t>
            </a:r>
            <a:r>
              <a:rPr lang="en-US" sz="2400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sinovdan</a:t>
            </a:r>
            <a:r>
              <a:rPr lang="en-US" sz="2400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</a:t>
            </a:r>
            <a:r>
              <a:rPr lang="en-US" sz="2400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so'ng</a:t>
            </a:r>
            <a:r>
              <a:rPr lang="en-US" sz="2400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</a:t>
            </a:r>
            <a:r>
              <a:rPr lang="en-US" sz="2400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sayt</a:t>
            </a:r>
            <a:r>
              <a:rPr lang="en-US" sz="2400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</a:t>
            </a:r>
            <a:r>
              <a:rPr lang="en-US" sz="2400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joylashtirilgan</a:t>
            </a:r>
            <a:r>
              <a:rPr lang="en-US" sz="2400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. </a:t>
            </a:r>
            <a:r>
              <a:rPr lang="en-US" sz="2400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Muammolarni</a:t>
            </a:r>
            <a:r>
              <a:rPr lang="en-US" sz="2400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</a:t>
            </a:r>
            <a:r>
              <a:rPr lang="en-US" sz="2400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bartaraf</a:t>
            </a:r>
            <a:r>
              <a:rPr lang="en-US" sz="2400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</a:t>
            </a:r>
            <a:r>
              <a:rPr lang="en-US" sz="2400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etish</a:t>
            </a:r>
            <a:r>
              <a:rPr lang="en-US" sz="2400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, </a:t>
            </a:r>
            <a:r>
              <a:rPr lang="en-US" sz="2400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yangilanishlarni</a:t>
            </a:r>
            <a:r>
              <a:rPr lang="en-US" sz="2400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</a:t>
            </a:r>
            <a:r>
              <a:rPr lang="en-US" sz="2400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amalga</a:t>
            </a:r>
            <a:r>
              <a:rPr lang="en-US" sz="2400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</a:t>
            </a:r>
            <a:r>
              <a:rPr lang="en-US" sz="2400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oshirish</a:t>
            </a:r>
            <a:r>
              <a:rPr lang="en-US" sz="2400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</a:t>
            </a:r>
            <a:r>
              <a:rPr lang="en-US" sz="2400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va</a:t>
            </a:r>
            <a:r>
              <a:rPr lang="en-US" sz="2400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</a:t>
            </a:r>
            <a:r>
              <a:rPr lang="en-US" sz="2400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foydalanuvchilarning</a:t>
            </a:r>
            <a:r>
              <a:rPr lang="en-US" sz="2400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</a:t>
            </a:r>
            <a:r>
              <a:rPr lang="en-US" sz="2400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fikr-mulohazalari</a:t>
            </a:r>
            <a:r>
              <a:rPr lang="en-US" sz="2400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</a:t>
            </a:r>
            <a:r>
              <a:rPr lang="en-US" sz="2400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kelishi</a:t>
            </a:r>
            <a:r>
              <a:rPr lang="en-US" sz="2400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</a:t>
            </a:r>
            <a:r>
              <a:rPr lang="en-US" sz="2400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bilan</a:t>
            </a:r>
            <a:r>
              <a:rPr lang="en-US" sz="2400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</a:t>
            </a:r>
            <a:r>
              <a:rPr lang="en-US" sz="2400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tezlikni</a:t>
            </a:r>
            <a:r>
              <a:rPr lang="en-US" sz="2400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</a:t>
            </a:r>
            <a:r>
              <a:rPr lang="en-US" sz="2400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yoki</a:t>
            </a:r>
            <a:r>
              <a:rPr lang="en-US" sz="2400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</a:t>
            </a:r>
            <a:r>
              <a:rPr lang="en-US" sz="2400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mavjudlikni</a:t>
            </a:r>
            <a:r>
              <a:rPr lang="en-US" sz="2400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</a:t>
            </a:r>
            <a:r>
              <a:rPr lang="en-US" sz="2400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yaxshilash</a:t>
            </a:r>
            <a:r>
              <a:rPr lang="en-US" sz="2400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</a:t>
            </a:r>
            <a:r>
              <a:rPr lang="en-US" sz="2400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uchun</a:t>
            </a:r>
            <a:r>
              <a:rPr lang="en-US" sz="2400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</a:t>
            </a:r>
            <a:r>
              <a:rPr lang="en-US" sz="2400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doimiy</a:t>
            </a:r>
            <a:r>
              <a:rPr lang="en-US" sz="2400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</a:t>
            </a:r>
            <a:r>
              <a:rPr lang="en-US" sz="2400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texnik</a:t>
            </a:r>
            <a:r>
              <a:rPr lang="en-US" sz="2400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</a:t>
            </a:r>
            <a:r>
              <a:rPr lang="en-US" sz="2400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xizmat</a:t>
            </a:r>
            <a:r>
              <a:rPr lang="en-US" sz="2400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</a:t>
            </a:r>
            <a:r>
              <a:rPr lang="en-US" sz="2400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ko'rsatiladi</a:t>
            </a:r>
            <a:r>
              <a:rPr lang="en-US" sz="2400" spc="-27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.</a:t>
            </a:r>
            <a:endParaRPr lang="uz" sz="2400" spc="-27" dirty="0">
              <a:solidFill>
                <a:srgbClr val="FFFFFF"/>
              </a:solidFill>
              <a:latin typeface="Times New Roman" panose="02020603050405020304" pitchFamily="18" charset="0"/>
              <a:ea typeface="Open Sauce"/>
              <a:cs typeface="Times New Roman" panose="02020603050405020304" pitchFamily="18" charset="0"/>
              <a:sym typeface="Open Sauce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9098361" y="3403723"/>
            <a:ext cx="3991754" cy="2954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80000"/>
              </a:lnSpc>
            </a:pPr>
            <a:r>
              <a:rPr lang="en-US" sz="2400" b="1" i="1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 Bold Italics"/>
                <a:cs typeface="Times New Roman" panose="02020603050405020304" pitchFamily="18" charset="0"/>
                <a:sym typeface="Open Sauce Bold Italics"/>
              </a:rPr>
              <a:t>I</a:t>
            </a:r>
            <a:r>
              <a:rPr lang="uz" sz="2400" b="1" i="1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 Bold Italics"/>
                <a:cs typeface="Times New Roman" panose="02020603050405020304" pitchFamily="18" charset="0"/>
                <a:sym typeface="Open Sauce Bold Italics"/>
              </a:rPr>
              <a:t>shlanmalar</a:t>
            </a:r>
            <a:r>
              <a:rPr lang="en-US" sz="2400" b="1" i="1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 Bold Italics"/>
                <a:cs typeface="Times New Roman" panose="02020603050405020304" pitchFamily="18" charset="0"/>
                <a:sym typeface="Open Sauce Bold Italics"/>
              </a:rPr>
              <a:t> </a:t>
            </a:r>
            <a:r>
              <a:rPr lang="uz" sz="2400" b="1" i="1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 Bold Italics"/>
                <a:cs typeface="Times New Roman" panose="02020603050405020304" pitchFamily="18" charset="0"/>
                <a:sym typeface="Open Sauce Bold Italics"/>
              </a:rPr>
              <a:t>Bosqich</a:t>
            </a:r>
            <a:r>
              <a:rPr lang="en-US" sz="2400" b="1" i="1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 Bold Italics"/>
                <a:cs typeface="Times New Roman" panose="02020603050405020304" pitchFamily="18" charset="0"/>
                <a:sym typeface="Open Sauce Bold Italics"/>
              </a:rPr>
              <a:t>i</a:t>
            </a:r>
            <a:endParaRPr lang="en-US" sz="2400" b="1" i="1" spc="-27" dirty="0">
              <a:solidFill>
                <a:srgbClr val="FFFFFF"/>
              </a:solidFill>
              <a:latin typeface="Times New Roman" panose="02020603050405020304" pitchFamily="18" charset="0"/>
              <a:ea typeface="Open Sauce Bold Italics"/>
              <a:cs typeface="Times New Roman" panose="02020603050405020304" pitchFamily="18" charset="0"/>
              <a:sym typeface="Open Sauce Bold Italics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9144003" y="4012321"/>
            <a:ext cx="3991754" cy="17727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80000"/>
              </a:lnSpc>
            </a:pPr>
            <a:r>
              <a:rPr lang="en-US" sz="2400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Interfeys</a:t>
            </a:r>
            <a:r>
              <a:rPr lang="en-US" sz="2400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</a:t>
            </a:r>
            <a:r>
              <a:rPr lang="en-US" sz="2400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va</a:t>
            </a:r>
            <a:r>
              <a:rPr lang="en-US" sz="2400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</a:t>
            </a:r>
            <a:r>
              <a:rPr lang="en-US" sz="2400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ichki</a:t>
            </a:r>
            <a:r>
              <a:rPr lang="en-US" sz="2400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</a:t>
            </a:r>
            <a:r>
              <a:rPr lang="en-US" sz="2400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funktsiyalarni</a:t>
            </a:r>
            <a:r>
              <a:rPr lang="en-US" sz="2400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</a:t>
            </a:r>
            <a:r>
              <a:rPr lang="en-US" sz="2400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kodlashni</a:t>
            </a:r>
            <a:r>
              <a:rPr lang="en-US" sz="2400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</a:t>
            </a:r>
            <a:r>
              <a:rPr lang="en-US" sz="2400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o'z</a:t>
            </a:r>
            <a:r>
              <a:rPr lang="en-US" sz="2400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</a:t>
            </a:r>
            <a:r>
              <a:rPr lang="en-US" sz="2400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ichiga</a:t>
            </a:r>
            <a:r>
              <a:rPr lang="en-US" sz="2400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</a:t>
            </a:r>
            <a:r>
              <a:rPr lang="en-US" sz="2400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oladi</a:t>
            </a:r>
            <a:r>
              <a:rPr lang="en-US" sz="2400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. Bu </a:t>
            </a:r>
            <a:r>
              <a:rPr lang="en-US" sz="2400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erda</a:t>
            </a:r>
            <a:r>
              <a:rPr lang="en-US" sz="2400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</a:t>
            </a:r>
            <a:r>
              <a:rPr lang="en-US" sz="2400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mantiq</a:t>
            </a:r>
            <a:r>
              <a:rPr lang="en-US" sz="2400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, </a:t>
            </a:r>
            <a:r>
              <a:rPr lang="en-US" sz="2400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dizayn</a:t>
            </a:r>
            <a:r>
              <a:rPr lang="en-US" sz="2400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</a:t>
            </a:r>
            <a:r>
              <a:rPr lang="en-US" sz="2400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va</a:t>
            </a:r>
            <a:r>
              <a:rPr lang="en-US" sz="2400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</a:t>
            </a:r>
            <a:r>
              <a:rPr lang="en-US" sz="2400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interaktivlik</a:t>
            </a:r>
            <a:r>
              <a:rPr lang="en-US" sz="2400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</a:t>
            </a:r>
            <a:r>
              <a:rPr lang="en-US" sz="2400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birlashtirilgan</a:t>
            </a:r>
            <a:r>
              <a:rPr lang="en-US" sz="2400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. </a:t>
            </a:r>
            <a:r>
              <a:rPr lang="en-US" sz="2400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Ushbu</a:t>
            </a:r>
            <a:r>
              <a:rPr lang="en-US" sz="2400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</a:t>
            </a:r>
            <a:r>
              <a:rPr lang="en-US" sz="2400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bosqichda</a:t>
            </a:r>
            <a:r>
              <a:rPr lang="en-US" sz="2400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</a:t>
            </a:r>
            <a:r>
              <a:rPr lang="en-US" sz="2400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xatolarni</a:t>
            </a:r>
            <a:r>
              <a:rPr lang="en-US" sz="2400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</a:t>
            </a:r>
            <a:r>
              <a:rPr lang="en-US" sz="2400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erta</a:t>
            </a:r>
            <a:r>
              <a:rPr lang="en-US" sz="2400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</a:t>
            </a:r>
            <a:r>
              <a:rPr lang="en-US" sz="2400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aniqlash</a:t>
            </a:r>
            <a:r>
              <a:rPr lang="en-US" sz="2400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</a:t>
            </a:r>
            <a:r>
              <a:rPr lang="en-US" sz="2400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uchun</a:t>
            </a:r>
            <a:r>
              <a:rPr lang="en-US" sz="2400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test </a:t>
            </a:r>
            <a:r>
              <a:rPr lang="en-US" sz="2400" spc="-27" dirty="0" err="1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boshlanadi</a:t>
            </a:r>
            <a:r>
              <a:rPr lang="en-US" sz="2400" spc="-27" dirty="0">
                <a:solidFill>
                  <a:srgbClr val="FFFFFF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.</a:t>
            </a:r>
            <a:endParaRPr lang="uz" sz="2400" spc="-27" dirty="0">
              <a:solidFill>
                <a:srgbClr val="FFFFFF"/>
              </a:solidFill>
              <a:latin typeface="Times New Roman" panose="02020603050405020304" pitchFamily="18" charset="0"/>
              <a:ea typeface="Open Sauce"/>
              <a:cs typeface="Times New Roman" panose="02020603050405020304" pitchFamily="18" charset="0"/>
              <a:sym typeface="Open Sauce"/>
            </a:endParaRPr>
          </a:p>
        </p:txBody>
      </p:sp>
      <p:sp>
        <p:nvSpPr>
          <p:cNvPr id="21" name="Freeform 21"/>
          <p:cNvSpPr/>
          <p:nvPr/>
        </p:nvSpPr>
        <p:spPr>
          <a:xfrm>
            <a:off x="7225482" y="8022162"/>
            <a:ext cx="707613" cy="707613"/>
          </a:xfrm>
          <a:custGeom>
            <a:avLst/>
            <a:gdLst/>
            <a:ahLst/>
            <a:cxnLst/>
            <a:rect l="l" t="t" r="r" b="b"/>
            <a:pathLst>
              <a:path w="726809" h="726809">
                <a:moveTo>
                  <a:pt x="0" y="0"/>
                </a:moveTo>
                <a:lnTo>
                  <a:pt x="726808" y="0"/>
                </a:lnTo>
                <a:lnTo>
                  <a:pt x="726808" y="726809"/>
                </a:lnTo>
                <a:lnTo>
                  <a:pt x="0" y="726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299</TotalTime>
  <Words>1455</Words>
  <Application>Microsoft Office PowerPoint</Application>
  <PresentationFormat>Произвольный</PresentationFormat>
  <Paragraphs>221</Paragraphs>
  <Slides>18</Slides>
  <Notes>6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18</vt:i4>
      </vt:variant>
    </vt:vector>
  </HeadingPairs>
  <TitlesOfParts>
    <vt:vector size="27" baseType="lpstr">
      <vt:lpstr>Calibri</vt:lpstr>
      <vt:lpstr>Anton Italics</vt:lpstr>
      <vt:lpstr>Aharoni</vt:lpstr>
      <vt:lpstr>Open Sauce</vt:lpstr>
      <vt:lpstr>Agency FB</vt:lpstr>
      <vt:lpstr>Arial</vt:lpstr>
      <vt:lpstr>Times New Roman</vt:lpstr>
      <vt:lpstr>Open Sauce Bold Italics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Yandex.Translate</dc:creator>
  <dc:description>Translated with Yandex.Translate</dc:description>
  <cp:lastModifiedBy>Kibriyo</cp:lastModifiedBy>
  <cp:revision>26</cp:revision>
  <dcterms:created xsi:type="dcterms:W3CDTF">2006-08-16T00:00:00Z</dcterms:created>
  <dcterms:modified xsi:type="dcterms:W3CDTF">2025-11-09T11:07:37Z</dcterms:modified>
  <dc:identifier>DAG2JtiV8t4</dc:identifier>
</cp:coreProperties>
</file>